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diagrams/data2.xml" ContentType="application/vnd.openxmlformats-officedocument.drawingml.diagramData+xml"/>
  <Default Extension="emf" ContentType="image/x-emf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0.xml" ContentType="application/vnd.openxmlformats-officedocument.presentationml.slide+xml"/>
  <Override PartName="/ppt/diagrams/drawing1.xml" ContentType="application/vnd.ms-office.drawingml.diagramDrawing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diagrams/data21.xml" ContentType="application/vnd.openxmlformats-officedocument.drawingml.diagramData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0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15" r:id="rId11"/>
    <p:sldId id="313" r:id="rId12"/>
    <p:sldId id="312" r:id="rId13"/>
    <p:sldId id="314" r:id="rId14"/>
    <p:sldId id="299" r:id="rId15"/>
    <p:sldId id="300" r:id="rId16"/>
    <p:sldId id="309" r:id="rId17"/>
    <p:sldId id="310" r:id="rId18"/>
    <p:sldId id="317" r:id="rId19"/>
    <p:sldId id="318" r:id="rId20"/>
    <p:sldId id="311" r:id="rId21"/>
    <p:sldId id="316" r:id="rId22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>
          <a:srgbClr val="FF0000"/>
        </p14:laserClr>
      </p:ext>
      <p:ext uri="{2FDB2607-1784-4EEB-B798-7EB5836EED8A}">
        <p14:showMediaCtrls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"/>
      </p:ext>
    </p:extLst>
  </p:showPr>
  <p:clrMru>
    <a:srgbClr val="003399"/>
    <a:srgbClr val="0000FF"/>
    <a:srgbClr val="006600"/>
    <a:srgbClr val="C70B91"/>
    <a:srgbClr val="50AAE6"/>
    <a:srgbClr val="5A6EB4"/>
    <a:srgbClr val="CCECFF"/>
    <a:srgbClr val="FFFFCC"/>
    <a:srgbClr val="993300"/>
  </p:clrMru>
  <p:extLst>
    <p:ext uri="{E76CE94A-603C-4142-B9EB-6D1370010A27}">
      <p14:discardImageEditData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4525" autoAdjust="0"/>
    <p:restoredTop sz="86391" autoAdjust="0"/>
  </p:normalViewPr>
  <p:slideViewPr>
    <p:cSldViewPr>
      <p:cViewPr>
        <p:scale>
          <a:sx n="80" d="100"/>
          <a:sy n="80" d="100"/>
        </p:scale>
        <p:origin x="-1104" y="-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348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1C421C-D7A2-4EBE-8A34-CBDF5AC649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B1DC594-1F5A-4FD2-9C06-5F9919F4C921}">
      <dgm:prSet/>
      <dgm:spPr/>
      <dgm:t>
        <a:bodyPr/>
        <a:lstStyle/>
        <a:p>
          <a:pPr algn="ctr" rtl="0"/>
          <a:r>
            <a:rPr lang="de-DE" dirty="0" smtClean="0"/>
            <a:t>EDELWEISS </a:t>
          </a:r>
          <a:r>
            <a:rPr lang="de-DE" dirty="0" err="1" smtClean="0"/>
            <a:t>dark</a:t>
          </a:r>
          <a:r>
            <a:rPr lang="de-DE" dirty="0" smtClean="0"/>
            <a:t> matter </a:t>
          </a:r>
          <a:r>
            <a:rPr lang="de-DE" dirty="0" err="1" smtClean="0"/>
            <a:t>search</a:t>
          </a:r>
          <a:endParaRPr lang="de-DE" dirty="0"/>
        </a:p>
      </dgm:t>
    </dgm:pt>
    <dgm:pt modelId="{715A2073-A84A-4376-874F-3D6AA2BC39B2}" type="parTrans" cxnId="{1825D0AC-7292-4ADA-9F29-9E1186F459B8}">
      <dgm:prSet/>
      <dgm:spPr/>
      <dgm:t>
        <a:bodyPr/>
        <a:lstStyle/>
        <a:p>
          <a:endParaRPr lang="de-DE"/>
        </a:p>
      </dgm:t>
    </dgm:pt>
    <dgm:pt modelId="{7A1770B7-04BF-47A7-9295-9BA91AE3343B}" type="sibTrans" cxnId="{1825D0AC-7292-4ADA-9F29-9E1186F459B8}">
      <dgm:prSet/>
      <dgm:spPr/>
      <dgm:t>
        <a:bodyPr/>
        <a:lstStyle/>
        <a:p>
          <a:endParaRPr lang="de-DE"/>
        </a:p>
      </dgm:t>
    </dgm:pt>
    <dgm:pt modelId="{53F1FD1E-A8DE-4907-91B9-5BD10A968B4C}">
      <dgm:prSet/>
      <dgm:spPr/>
      <dgm:t>
        <a:bodyPr/>
        <a:lstStyle/>
        <a:p>
          <a:pPr algn="ctr" rtl="0"/>
          <a:r>
            <a:rPr lang="de-DE" dirty="0" err="1" smtClean="0"/>
            <a:t>Full</a:t>
          </a:r>
          <a:r>
            <a:rPr lang="de-DE" dirty="0" smtClean="0"/>
            <a:t> </a:t>
          </a:r>
          <a:r>
            <a:rPr lang="de-DE" dirty="0" err="1" smtClean="0"/>
            <a:t>InterDigitized</a:t>
          </a:r>
          <a:r>
            <a:rPr lang="de-DE" dirty="0" smtClean="0"/>
            <a:t> </a:t>
          </a:r>
          <a:r>
            <a:rPr lang="de-DE" dirty="0" err="1" smtClean="0"/>
            <a:t>detector</a:t>
          </a:r>
          <a:r>
            <a:rPr lang="de-DE" dirty="0" smtClean="0"/>
            <a:t> </a:t>
          </a:r>
          <a:r>
            <a:rPr lang="de-DE" dirty="0" err="1" smtClean="0"/>
            <a:t>technology</a:t>
          </a:r>
          <a:endParaRPr lang="de-DE" dirty="0"/>
        </a:p>
      </dgm:t>
    </dgm:pt>
    <dgm:pt modelId="{95B07051-787A-4CCB-8516-B982C1566637}" type="parTrans" cxnId="{7884B23D-7D4C-409F-A197-BC94ED395048}">
      <dgm:prSet/>
      <dgm:spPr/>
      <dgm:t>
        <a:bodyPr/>
        <a:lstStyle/>
        <a:p>
          <a:endParaRPr lang="de-DE"/>
        </a:p>
      </dgm:t>
    </dgm:pt>
    <dgm:pt modelId="{A70645CA-F9D1-4713-A5B4-3A1A3FCF7350}" type="sibTrans" cxnId="{7884B23D-7D4C-409F-A197-BC94ED395048}">
      <dgm:prSet/>
      <dgm:spPr/>
      <dgm:t>
        <a:bodyPr/>
        <a:lstStyle/>
        <a:p>
          <a:endParaRPr lang="de-DE"/>
        </a:p>
      </dgm:t>
    </dgm:pt>
    <dgm:pt modelId="{691E4B68-8180-42C8-9B84-8F20D5C355FB}">
      <dgm:prSet/>
      <dgm:spPr/>
      <dgm:t>
        <a:bodyPr/>
        <a:lstStyle/>
        <a:p>
          <a:pPr algn="ctr" rtl="0"/>
          <a:r>
            <a:rPr lang="de-DE" dirty="0" smtClean="0"/>
            <a:t>Signal </a:t>
          </a:r>
          <a:r>
            <a:rPr lang="de-DE" dirty="0" err="1" smtClean="0"/>
            <a:t>amplitude</a:t>
          </a:r>
          <a:r>
            <a:rPr lang="de-DE" dirty="0" smtClean="0"/>
            <a:t> </a:t>
          </a:r>
          <a:r>
            <a:rPr lang="de-DE" dirty="0" err="1" smtClean="0"/>
            <a:t>estimation</a:t>
          </a:r>
          <a:r>
            <a:rPr lang="de-DE" dirty="0" smtClean="0"/>
            <a:t> </a:t>
          </a:r>
          <a:r>
            <a:rPr lang="de-DE" dirty="0" err="1" smtClean="0"/>
            <a:t>with</a:t>
          </a:r>
          <a:r>
            <a:rPr lang="de-DE" dirty="0" smtClean="0"/>
            <a:t> </a:t>
          </a:r>
          <a:r>
            <a:rPr lang="de-DE" dirty="0" err="1" smtClean="0"/>
            <a:t>trapezoidal</a:t>
          </a:r>
          <a:r>
            <a:rPr lang="de-DE" dirty="0" smtClean="0"/>
            <a:t> </a:t>
          </a:r>
          <a:r>
            <a:rPr lang="de-DE" dirty="0" err="1" smtClean="0"/>
            <a:t>and</a:t>
          </a:r>
          <a:r>
            <a:rPr lang="de-DE" dirty="0" smtClean="0"/>
            <a:t> optimal </a:t>
          </a:r>
          <a:r>
            <a:rPr lang="de-DE" dirty="0" err="1" smtClean="0"/>
            <a:t>filtering</a:t>
          </a:r>
          <a:endParaRPr lang="de-DE" dirty="0"/>
        </a:p>
      </dgm:t>
    </dgm:pt>
    <dgm:pt modelId="{51F768E2-7C43-43A9-8AD6-1D22B3B19199}" type="parTrans" cxnId="{59F96566-78BE-44D4-9304-1013A5590A34}">
      <dgm:prSet/>
      <dgm:spPr/>
      <dgm:t>
        <a:bodyPr/>
        <a:lstStyle/>
        <a:p>
          <a:endParaRPr lang="de-DE"/>
        </a:p>
      </dgm:t>
    </dgm:pt>
    <dgm:pt modelId="{B6B7E9B2-19BC-435E-B15D-055B0A5164CF}" type="sibTrans" cxnId="{59F96566-78BE-44D4-9304-1013A5590A34}">
      <dgm:prSet/>
      <dgm:spPr/>
      <dgm:t>
        <a:bodyPr/>
        <a:lstStyle/>
        <a:p>
          <a:endParaRPr lang="de-DE"/>
        </a:p>
      </dgm:t>
    </dgm:pt>
    <dgm:pt modelId="{1C4C4F4A-E863-4636-8E6C-88BBC73C2CB6}" type="pres">
      <dgm:prSet presAssocID="{231C421C-D7A2-4EBE-8A34-CBDF5AC649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11223-46DB-4004-9311-73AB92D4A03B}" type="pres">
      <dgm:prSet presAssocID="{AB1DC594-1F5A-4FD2-9C06-5F9919F4C92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EE0009-D66E-4249-80A8-A96122BD7E26}" type="pres">
      <dgm:prSet presAssocID="{7A1770B7-04BF-47A7-9295-9BA91AE3343B}" presName="spacer" presStyleCnt="0"/>
      <dgm:spPr/>
    </dgm:pt>
    <dgm:pt modelId="{2D393AC3-BE8A-4E90-B022-98265F1D075E}" type="pres">
      <dgm:prSet presAssocID="{53F1FD1E-A8DE-4907-91B9-5BD10A968B4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91AFCF-BF23-444D-98D2-049DDFF44076}" type="pres">
      <dgm:prSet presAssocID="{A70645CA-F9D1-4713-A5B4-3A1A3FCF7350}" presName="spacer" presStyleCnt="0"/>
      <dgm:spPr/>
    </dgm:pt>
    <dgm:pt modelId="{1F97BFB2-F138-47DF-9C1C-6D52D6890B11}" type="pres">
      <dgm:prSet presAssocID="{691E4B68-8180-42C8-9B84-8F20D5C355F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E155214-75DC-4D60-8874-627E6F884421}" type="presOf" srcId="{AB1DC594-1F5A-4FD2-9C06-5F9919F4C921}" destId="{88211223-46DB-4004-9311-73AB92D4A03B}" srcOrd="0" destOrd="0" presId="urn:microsoft.com/office/officeart/2005/8/layout/vList2"/>
    <dgm:cxn modelId="{AE6882D6-18CE-483E-B2FD-5BC6B66A16F4}" type="presOf" srcId="{53F1FD1E-A8DE-4907-91B9-5BD10A968B4C}" destId="{2D393AC3-BE8A-4E90-B022-98265F1D075E}" srcOrd="0" destOrd="0" presId="urn:microsoft.com/office/officeart/2005/8/layout/vList2"/>
    <dgm:cxn modelId="{1825D0AC-7292-4ADA-9F29-9E1186F459B8}" srcId="{231C421C-D7A2-4EBE-8A34-CBDF5AC6495B}" destId="{AB1DC594-1F5A-4FD2-9C06-5F9919F4C921}" srcOrd="0" destOrd="0" parTransId="{715A2073-A84A-4376-874F-3D6AA2BC39B2}" sibTransId="{7A1770B7-04BF-47A7-9295-9BA91AE3343B}"/>
    <dgm:cxn modelId="{7884B23D-7D4C-409F-A197-BC94ED395048}" srcId="{231C421C-D7A2-4EBE-8A34-CBDF5AC6495B}" destId="{53F1FD1E-A8DE-4907-91B9-5BD10A968B4C}" srcOrd="1" destOrd="0" parTransId="{95B07051-787A-4CCB-8516-B982C1566637}" sibTransId="{A70645CA-F9D1-4713-A5B4-3A1A3FCF7350}"/>
    <dgm:cxn modelId="{D8C1F8E5-BBF5-4908-A30E-9FC25E4DA646}" type="presOf" srcId="{231C421C-D7A2-4EBE-8A34-CBDF5AC6495B}" destId="{1C4C4F4A-E863-4636-8E6C-88BBC73C2CB6}" srcOrd="0" destOrd="0" presId="urn:microsoft.com/office/officeart/2005/8/layout/vList2"/>
    <dgm:cxn modelId="{59F96566-78BE-44D4-9304-1013A5590A34}" srcId="{231C421C-D7A2-4EBE-8A34-CBDF5AC6495B}" destId="{691E4B68-8180-42C8-9B84-8F20D5C355FB}" srcOrd="2" destOrd="0" parTransId="{51F768E2-7C43-43A9-8AD6-1D22B3B19199}" sibTransId="{B6B7E9B2-19BC-435E-B15D-055B0A5164CF}"/>
    <dgm:cxn modelId="{F57F2B84-845F-43C8-ACE0-5FC658D84C64}" type="presOf" srcId="{691E4B68-8180-42C8-9B84-8F20D5C355FB}" destId="{1F97BFB2-F138-47DF-9C1C-6D52D6890B11}" srcOrd="0" destOrd="0" presId="urn:microsoft.com/office/officeart/2005/8/layout/vList2"/>
    <dgm:cxn modelId="{0FF02198-400A-4771-A17D-AAB8FE8C5F7D}" type="presParOf" srcId="{1C4C4F4A-E863-4636-8E6C-88BBC73C2CB6}" destId="{88211223-46DB-4004-9311-73AB92D4A03B}" srcOrd="0" destOrd="0" presId="urn:microsoft.com/office/officeart/2005/8/layout/vList2"/>
    <dgm:cxn modelId="{0E2CB250-BF4E-4D3D-AE07-8DF1F34A3A88}" type="presParOf" srcId="{1C4C4F4A-E863-4636-8E6C-88BBC73C2CB6}" destId="{56EE0009-D66E-4249-80A8-A96122BD7E26}" srcOrd="1" destOrd="0" presId="urn:microsoft.com/office/officeart/2005/8/layout/vList2"/>
    <dgm:cxn modelId="{0C723C32-5633-4746-A8DB-6F3BBD197CAD}" type="presParOf" srcId="{1C4C4F4A-E863-4636-8E6C-88BBC73C2CB6}" destId="{2D393AC3-BE8A-4E90-B022-98265F1D075E}" srcOrd="2" destOrd="0" presId="urn:microsoft.com/office/officeart/2005/8/layout/vList2"/>
    <dgm:cxn modelId="{F21343A5-BEDD-4DA4-91CB-C7BDC155153F}" type="presParOf" srcId="{1C4C4F4A-E863-4636-8E6C-88BBC73C2CB6}" destId="{FA91AFCF-BF23-444D-98D2-049DDFF44076}" srcOrd="3" destOrd="0" presId="urn:microsoft.com/office/officeart/2005/8/layout/vList2"/>
    <dgm:cxn modelId="{E4E15FA1-C714-4BA1-A7FE-FD1CF12CB163}" type="presParOf" srcId="{1C4C4F4A-E863-4636-8E6C-88BBC73C2CB6}" destId="{1F97BFB2-F138-47DF-9C1C-6D52D6890B1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E1DC32-73FD-464A-BE93-32C5D9E90E9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F01A296-4545-4FA4-9D3F-B981D96B6BD0}">
      <dgm:prSet/>
      <dgm:spPr>
        <a:blipFill rotWithShape="1">
          <a:blip xmlns:r="http://schemas.openxmlformats.org/officeDocument/2006/relationships" r:embed="rId1"/>
          <a:stretch>
            <a:fillRect l="-515"/>
          </a:stretch>
        </a:blipFill>
      </dgm:spPr>
      <dgm:t>
        <a:bodyPr/>
        <a:lstStyle/>
        <a:p>
          <a:r>
            <a:rPr lang="de-DE">
              <a:noFill/>
            </a:rPr>
            <a:t> </a:t>
          </a:r>
        </a:p>
      </dgm:t>
    </dgm:pt>
    <dgm:pt modelId="{5B300DDB-A99A-488B-9C9E-A80C0B3D84F6}" type="parTrans" cxnId="{3F047D61-B0D6-48F9-ADF4-2718812830AE}">
      <dgm:prSet/>
      <dgm:spPr/>
      <dgm:t>
        <a:bodyPr/>
        <a:lstStyle/>
        <a:p>
          <a:endParaRPr lang="de-DE"/>
        </a:p>
      </dgm:t>
    </dgm:pt>
    <dgm:pt modelId="{302A95D8-C2D0-477C-B763-67686193AE42}" type="sibTrans" cxnId="{3F047D61-B0D6-48F9-ADF4-2718812830AE}">
      <dgm:prSet/>
      <dgm:spPr/>
      <dgm:t>
        <a:bodyPr/>
        <a:lstStyle/>
        <a:p>
          <a:endParaRPr lang="de-DE"/>
        </a:p>
      </dgm:t>
    </dgm:pt>
    <dgm:pt modelId="{6C3AD21D-8161-49E8-A284-76845A48DBBC}">
      <dgm:prSet/>
      <dgm:spPr/>
      <dgm:t>
        <a:bodyPr/>
        <a:lstStyle/>
        <a:p>
          <a:r>
            <a:rPr lang="de-DE">
              <a:noFill/>
            </a:rPr>
            <a:t> </a:t>
          </a:r>
        </a:p>
      </dgm:t>
    </dgm:pt>
    <dgm:pt modelId="{72D64744-53ED-4DCA-99DE-51473E945A4C}" type="parTrans" cxnId="{8BE44958-5D39-48F5-94C0-8F6246AF3233}">
      <dgm:prSet/>
      <dgm:spPr/>
      <dgm:t>
        <a:bodyPr/>
        <a:lstStyle/>
        <a:p>
          <a:endParaRPr lang="de-DE"/>
        </a:p>
      </dgm:t>
    </dgm:pt>
    <dgm:pt modelId="{0B757F65-A59F-44EE-9395-B863B35C1308}" type="sibTrans" cxnId="{8BE44958-5D39-48F5-94C0-8F6246AF3233}">
      <dgm:prSet/>
      <dgm:spPr/>
      <dgm:t>
        <a:bodyPr/>
        <a:lstStyle/>
        <a:p>
          <a:endParaRPr lang="de-DE"/>
        </a:p>
      </dgm:t>
    </dgm:pt>
    <dgm:pt modelId="{F751E7A7-5D02-41C2-BF0B-691D170EACC3}">
      <dgm:prSet/>
      <dgm:spPr/>
      <dgm:t>
        <a:bodyPr/>
        <a:lstStyle/>
        <a:p>
          <a:r>
            <a:rPr lang="de-DE">
              <a:noFill/>
            </a:rPr>
            <a:t> </a:t>
          </a:r>
        </a:p>
      </dgm:t>
    </dgm:pt>
    <dgm:pt modelId="{6D724F5A-48F9-4D1A-A2ED-B17053F65F64}" type="parTrans" cxnId="{5BD1109B-4DCF-4295-B7C9-01F96D796B74}">
      <dgm:prSet/>
      <dgm:spPr/>
      <dgm:t>
        <a:bodyPr/>
        <a:lstStyle/>
        <a:p>
          <a:endParaRPr lang="de-DE"/>
        </a:p>
      </dgm:t>
    </dgm:pt>
    <dgm:pt modelId="{86DA086F-271D-4B2A-B708-30BB1837D862}" type="sibTrans" cxnId="{5BD1109B-4DCF-4295-B7C9-01F96D796B74}">
      <dgm:prSet/>
      <dgm:spPr/>
      <dgm:t>
        <a:bodyPr/>
        <a:lstStyle/>
        <a:p>
          <a:endParaRPr lang="de-DE"/>
        </a:p>
      </dgm:t>
    </dgm:pt>
    <dgm:pt modelId="{EB9E6D02-A4AE-46FA-B9AA-29388CFB7379}">
      <dgm:prSet/>
      <dgm:spPr/>
      <dgm:t>
        <a:bodyPr/>
        <a:lstStyle/>
        <a:p>
          <a:r>
            <a:rPr lang="de-DE">
              <a:noFill/>
            </a:rPr>
            <a:t> </a:t>
          </a:r>
        </a:p>
      </dgm:t>
    </dgm:pt>
    <dgm:pt modelId="{673DC056-461C-4FD0-B6F8-2DEAFC11260B}" type="parTrans" cxnId="{A68C142D-3952-4C98-B9E9-3EEF73F996C4}">
      <dgm:prSet/>
      <dgm:spPr/>
      <dgm:t>
        <a:bodyPr/>
        <a:lstStyle/>
        <a:p>
          <a:endParaRPr lang="de-DE"/>
        </a:p>
      </dgm:t>
    </dgm:pt>
    <dgm:pt modelId="{1088E121-0A14-472E-A74F-E7B08828218B}" type="sibTrans" cxnId="{A68C142D-3952-4C98-B9E9-3EEF73F996C4}">
      <dgm:prSet/>
      <dgm:spPr/>
      <dgm:t>
        <a:bodyPr/>
        <a:lstStyle/>
        <a:p>
          <a:endParaRPr lang="de-DE"/>
        </a:p>
      </dgm:t>
    </dgm:pt>
    <dgm:pt modelId="{576FC8DE-2233-43B7-8FB0-3255E6FCA87C}">
      <dgm:prSet/>
      <dgm:spPr/>
      <dgm:t>
        <a:bodyPr/>
        <a:lstStyle/>
        <a:p>
          <a:pPr rtl="0"/>
          <a:r>
            <a:rPr lang="de-DE" dirty="0" err="1" smtClean="0"/>
            <a:t>Ways</a:t>
          </a:r>
          <a:r>
            <a:rPr lang="de-DE" dirty="0" smtClean="0"/>
            <a:t> </a:t>
          </a:r>
          <a:r>
            <a:rPr lang="de-DE" dirty="0" err="1" smtClean="0"/>
            <a:t>to</a:t>
          </a:r>
          <a:r>
            <a:rPr lang="de-DE" dirty="0" smtClean="0"/>
            <a:t> </a:t>
          </a:r>
          <a:r>
            <a:rPr lang="de-DE" dirty="0" err="1" smtClean="0"/>
            <a:t>go</a:t>
          </a:r>
          <a:r>
            <a:rPr lang="de-DE" dirty="0" smtClean="0"/>
            <a:t>:</a:t>
          </a:r>
          <a:endParaRPr lang="de-DE" dirty="0"/>
        </a:p>
      </dgm:t>
    </dgm:pt>
    <dgm:pt modelId="{23665565-2658-4A79-B2F1-1626196841F9}" type="parTrans" cxnId="{501C5A7F-1C72-4038-9630-DA1C28306562}">
      <dgm:prSet/>
      <dgm:spPr/>
      <dgm:t>
        <a:bodyPr/>
        <a:lstStyle/>
        <a:p>
          <a:endParaRPr lang="de-DE"/>
        </a:p>
      </dgm:t>
    </dgm:pt>
    <dgm:pt modelId="{FB982ABC-5242-4E36-8102-B822604B92C1}" type="sibTrans" cxnId="{501C5A7F-1C72-4038-9630-DA1C28306562}">
      <dgm:prSet/>
      <dgm:spPr/>
      <dgm:t>
        <a:bodyPr/>
        <a:lstStyle/>
        <a:p>
          <a:endParaRPr lang="de-DE"/>
        </a:p>
      </dgm:t>
    </dgm:pt>
    <dgm:pt modelId="{771E4F42-C532-450F-B478-AC8CDF0FEDDA}">
      <dgm:prSet/>
      <dgm:spPr/>
      <dgm:t>
        <a:bodyPr/>
        <a:lstStyle/>
        <a:p>
          <a:pPr rtl="0"/>
          <a:r>
            <a:rPr lang="de-DE" dirty="0" err="1" smtClean="0"/>
            <a:t>low</a:t>
          </a:r>
          <a:r>
            <a:rPr lang="de-DE" dirty="0" smtClean="0"/>
            <a:t> </a:t>
          </a:r>
          <a:r>
            <a:rPr lang="de-DE" dirty="0" err="1" smtClean="0"/>
            <a:t>background</a:t>
          </a:r>
          <a:endParaRPr lang="de-DE" dirty="0"/>
        </a:p>
      </dgm:t>
    </dgm:pt>
    <dgm:pt modelId="{8FF9255C-AD8E-4025-9FF0-48FF40B0A2C6}" type="parTrans" cxnId="{215A1885-3498-460D-8C1A-C704643B9E40}">
      <dgm:prSet/>
      <dgm:spPr/>
      <dgm:t>
        <a:bodyPr/>
        <a:lstStyle/>
        <a:p>
          <a:endParaRPr lang="de-DE"/>
        </a:p>
      </dgm:t>
    </dgm:pt>
    <dgm:pt modelId="{5143B27B-6939-4EC7-AA39-E3223F88368B}" type="sibTrans" cxnId="{215A1885-3498-460D-8C1A-C704643B9E40}">
      <dgm:prSet/>
      <dgm:spPr/>
      <dgm:t>
        <a:bodyPr/>
        <a:lstStyle/>
        <a:p>
          <a:endParaRPr lang="de-DE"/>
        </a:p>
      </dgm:t>
    </dgm:pt>
    <dgm:pt modelId="{DADD0093-2BA6-4760-8779-FDB03B19C8EC}">
      <dgm:prSet/>
      <dgm:spPr/>
      <dgm:t>
        <a:bodyPr/>
        <a:lstStyle/>
        <a:p>
          <a:pPr rtl="0"/>
          <a:r>
            <a:rPr lang="de-DE" dirty="0" smtClean="0"/>
            <a:t>powerful </a:t>
          </a:r>
          <a:r>
            <a:rPr lang="de-DE" dirty="0" err="1" smtClean="0"/>
            <a:t>background</a:t>
          </a:r>
          <a:r>
            <a:rPr lang="de-DE" dirty="0" smtClean="0"/>
            <a:t> </a:t>
          </a:r>
          <a:r>
            <a:rPr lang="de-DE" dirty="0" err="1" smtClean="0"/>
            <a:t>discrimination</a:t>
          </a:r>
          <a:endParaRPr lang="de-DE" dirty="0"/>
        </a:p>
      </dgm:t>
    </dgm:pt>
    <dgm:pt modelId="{83FFE631-4046-4089-B6E9-593CFBE5DCBB}" type="parTrans" cxnId="{87B8CB54-DC0D-4B5E-B97C-725129676229}">
      <dgm:prSet/>
      <dgm:spPr/>
      <dgm:t>
        <a:bodyPr/>
        <a:lstStyle/>
        <a:p>
          <a:endParaRPr lang="de-DE"/>
        </a:p>
      </dgm:t>
    </dgm:pt>
    <dgm:pt modelId="{4BA665C1-5435-4804-9C98-E2BED59F6878}" type="sibTrans" cxnId="{87B8CB54-DC0D-4B5E-B97C-725129676229}">
      <dgm:prSet/>
      <dgm:spPr/>
      <dgm:t>
        <a:bodyPr/>
        <a:lstStyle/>
        <a:p>
          <a:endParaRPr lang="de-DE"/>
        </a:p>
      </dgm:t>
    </dgm:pt>
    <dgm:pt modelId="{4C17E325-35A7-48FD-ACC3-0FA344958D52}">
      <dgm:prSet/>
      <dgm:spPr/>
      <dgm:t>
        <a:bodyPr/>
        <a:lstStyle/>
        <a:p>
          <a:pPr rtl="0"/>
          <a:r>
            <a:rPr lang="de-DE" smtClean="0"/>
            <a:t>background studies </a:t>
          </a:r>
          <a:endParaRPr lang="de-DE"/>
        </a:p>
      </dgm:t>
    </dgm:pt>
    <dgm:pt modelId="{0FB584AB-11C8-4CE4-B84B-88F910AC25F7}" type="parTrans" cxnId="{4E8917A5-8991-4889-8900-128D79272CD7}">
      <dgm:prSet/>
      <dgm:spPr/>
      <dgm:t>
        <a:bodyPr/>
        <a:lstStyle/>
        <a:p>
          <a:endParaRPr lang="de-DE"/>
        </a:p>
      </dgm:t>
    </dgm:pt>
    <dgm:pt modelId="{22097694-B6E3-47F9-9220-1988DAACA7A2}" type="sibTrans" cxnId="{4E8917A5-8991-4889-8900-128D79272CD7}">
      <dgm:prSet/>
      <dgm:spPr/>
      <dgm:t>
        <a:bodyPr/>
        <a:lstStyle/>
        <a:p>
          <a:endParaRPr lang="de-DE"/>
        </a:p>
      </dgm:t>
    </dgm:pt>
    <dgm:pt modelId="{A4843092-A7DA-4843-BA98-16DCB83124B0}" type="pres">
      <dgm:prSet presAssocID="{01E1DC32-73FD-464A-BE93-32C5D9E90E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A1FE05F-A659-4E3D-A21D-FB6FA9EBFB84}" type="pres">
      <dgm:prSet presAssocID="{CF01A296-4545-4FA4-9D3F-B981D96B6BD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BA7872-5D0C-4E96-B3B3-081C620E2138}" type="pres">
      <dgm:prSet presAssocID="{302A95D8-C2D0-477C-B763-67686193AE42}" presName="sibTrans" presStyleLbl="sibTrans2D1" presStyleIdx="0" presStyleCnt="1"/>
      <dgm:spPr/>
      <dgm:t>
        <a:bodyPr/>
        <a:lstStyle/>
        <a:p>
          <a:endParaRPr lang="en-GB"/>
        </a:p>
      </dgm:t>
    </dgm:pt>
    <dgm:pt modelId="{4C8BDFC5-91C6-4AB2-B1AB-50949B6E8C91}" type="pres">
      <dgm:prSet presAssocID="{302A95D8-C2D0-477C-B763-67686193AE42}" presName="connectorText" presStyleLbl="sibTrans2D1" presStyleIdx="0" presStyleCnt="1"/>
      <dgm:spPr/>
      <dgm:t>
        <a:bodyPr/>
        <a:lstStyle/>
        <a:p>
          <a:endParaRPr lang="en-GB"/>
        </a:p>
      </dgm:t>
    </dgm:pt>
    <dgm:pt modelId="{E1E6AC15-71BA-4C31-B6B6-F8D8C53893D7}" type="pres">
      <dgm:prSet presAssocID="{576FC8DE-2233-43B7-8FB0-3255E6FCA87C}" presName="node" presStyleLbl="node1" presStyleIdx="1" presStyleCnt="2" custLinFactNeighborX="-136" custLinFactNeighborY="30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1BF1E8D-D159-441B-8AFC-7520AF93CFFF}" type="presOf" srcId="{01E1DC32-73FD-464A-BE93-32C5D9E90E9A}" destId="{A4843092-A7DA-4843-BA98-16DCB83124B0}" srcOrd="0" destOrd="0" presId="urn:microsoft.com/office/officeart/2005/8/layout/process1"/>
    <dgm:cxn modelId="{3F047D61-B0D6-48F9-ADF4-2718812830AE}" srcId="{01E1DC32-73FD-464A-BE93-32C5D9E90E9A}" destId="{CF01A296-4545-4FA4-9D3F-B981D96B6BD0}" srcOrd="0" destOrd="0" parTransId="{5B300DDB-A99A-488B-9C9E-A80C0B3D84F6}" sibTransId="{302A95D8-C2D0-477C-B763-67686193AE42}"/>
    <dgm:cxn modelId="{E46F0C0A-043C-4F29-924B-3D04E4FA3624}" type="presOf" srcId="{F751E7A7-5D02-41C2-BF0B-691D170EACC3}" destId="{7A1FE05F-A659-4E3D-A21D-FB6FA9EBFB84}" srcOrd="0" destOrd="2" presId="urn:microsoft.com/office/officeart/2005/8/layout/process1"/>
    <dgm:cxn modelId="{501C5A7F-1C72-4038-9630-DA1C28306562}" srcId="{01E1DC32-73FD-464A-BE93-32C5D9E90E9A}" destId="{576FC8DE-2233-43B7-8FB0-3255E6FCA87C}" srcOrd="1" destOrd="0" parTransId="{23665565-2658-4A79-B2F1-1626196841F9}" sibTransId="{FB982ABC-5242-4E36-8102-B822604B92C1}"/>
    <dgm:cxn modelId="{6E75FDD4-6A1B-47CD-AA0B-7D3D32722E87}" type="presOf" srcId="{576FC8DE-2233-43B7-8FB0-3255E6FCA87C}" destId="{E1E6AC15-71BA-4C31-B6B6-F8D8C53893D7}" srcOrd="0" destOrd="0" presId="urn:microsoft.com/office/officeart/2005/8/layout/process1"/>
    <dgm:cxn modelId="{A68C142D-3952-4C98-B9E9-3EEF73F996C4}" srcId="{CF01A296-4545-4FA4-9D3F-B981D96B6BD0}" destId="{EB9E6D02-A4AE-46FA-B9AA-29388CFB7379}" srcOrd="2" destOrd="0" parTransId="{673DC056-461C-4FD0-B6F8-2DEAFC11260B}" sibTransId="{1088E121-0A14-472E-A74F-E7B08828218B}"/>
    <dgm:cxn modelId="{42701DBC-7716-4F6E-8506-08FD45646CAD}" type="presOf" srcId="{4C17E325-35A7-48FD-ACC3-0FA344958D52}" destId="{E1E6AC15-71BA-4C31-B6B6-F8D8C53893D7}" srcOrd="0" destOrd="3" presId="urn:microsoft.com/office/officeart/2005/8/layout/process1"/>
    <dgm:cxn modelId="{4E8917A5-8991-4889-8900-128D79272CD7}" srcId="{576FC8DE-2233-43B7-8FB0-3255E6FCA87C}" destId="{4C17E325-35A7-48FD-ACC3-0FA344958D52}" srcOrd="2" destOrd="0" parTransId="{0FB584AB-11C8-4CE4-B84B-88F910AC25F7}" sibTransId="{22097694-B6E3-47F9-9220-1988DAACA7A2}"/>
    <dgm:cxn modelId="{8F8C9015-7B9D-4651-926B-680CCC20E8A9}" type="presOf" srcId="{302A95D8-C2D0-477C-B763-67686193AE42}" destId="{4C8BDFC5-91C6-4AB2-B1AB-50949B6E8C91}" srcOrd="1" destOrd="0" presId="urn:microsoft.com/office/officeart/2005/8/layout/process1"/>
    <dgm:cxn modelId="{FBBC9DDF-31D8-4E6D-8355-2155CD2CC083}" type="presOf" srcId="{EB9E6D02-A4AE-46FA-B9AA-29388CFB7379}" destId="{7A1FE05F-A659-4E3D-A21D-FB6FA9EBFB84}" srcOrd="0" destOrd="3" presId="urn:microsoft.com/office/officeart/2005/8/layout/process1"/>
    <dgm:cxn modelId="{5BD1109B-4DCF-4295-B7C9-01F96D796B74}" srcId="{CF01A296-4545-4FA4-9D3F-B981D96B6BD0}" destId="{F751E7A7-5D02-41C2-BF0B-691D170EACC3}" srcOrd="1" destOrd="0" parTransId="{6D724F5A-48F9-4D1A-A2ED-B17053F65F64}" sibTransId="{86DA086F-271D-4B2A-B708-30BB1837D862}"/>
    <dgm:cxn modelId="{544DD0C6-ABD2-4FF7-BF25-71AEAA0A8036}" type="presOf" srcId="{6C3AD21D-8161-49E8-A284-76845A48DBBC}" destId="{7A1FE05F-A659-4E3D-A21D-FB6FA9EBFB84}" srcOrd="0" destOrd="1" presId="urn:microsoft.com/office/officeart/2005/8/layout/process1"/>
    <dgm:cxn modelId="{CC354A81-B535-41E0-B585-5D9D8918E52E}" type="presOf" srcId="{CF01A296-4545-4FA4-9D3F-B981D96B6BD0}" destId="{7A1FE05F-A659-4E3D-A21D-FB6FA9EBFB84}" srcOrd="0" destOrd="0" presId="urn:microsoft.com/office/officeart/2005/8/layout/process1"/>
    <dgm:cxn modelId="{C7A488A0-FD77-4B93-9B07-9ECAB6EB6AF5}" type="presOf" srcId="{DADD0093-2BA6-4760-8779-FDB03B19C8EC}" destId="{E1E6AC15-71BA-4C31-B6B6-F8D8C53893D7}" srcOrd="0" destOrd="2" presId="urn:microsoft.com/office/officeart/2005/8/layout/process1"/>
    <dgm:cxn modelId="{C90695E1-2367-4FD1-B82E-9764585E38B2}" type="presOf" srcId="{771E4F42-C532-450F-B478-AC8CDF0FEDDA}" destId="{E1E6AC15-71BA-4C31-B6B6-F8D8C53893D7}" srcOrd="0" destOrd="1" presId="urn:microsoft.com/office/officeart/2005/8/layout/process1"/>
    <dgm:cxn modelId="{87B8CB54-DC0D-4B5E-B97C-725129676229}" srcId="{576FC8DE-2233-43B7-8FB0-3255E6FCA87C}" destId="{DADD0093-2BA6-4760-8779-FDB03B19C8EC}" srcOrd="1" destOrd="0" parTransId="{83FFE631-4046-4089-B6E9-593CFBE5DCBB}" sibTransId="{4BA665C1-5435-4804-9C98-E2BED59F6878}"/>
    <dgm:cxn modelId="{8BE44958-5D39-48F5-94C0-8F6246AF3233}" srcId="{CF01A296-4545-4FA4-9D3F-B981D96B6BD0}" destId="{6C3AD21D-8161-49E8-A284-76845A48DBBC}" srcOrd="0" destOrd="0" parTransId="{72D64744-53ED-4DCA-99DE-51473E945A4C}" sibTransId="{0B757F65-A59F-44EE-9395-B863B35C1308}"/>
    <dgm:cxn modelId="{4AF1F4CC-F06F-4ACA-8952-4F17B26A7E9E}" type="presOf" srcId="{302A95D8-C2D0-477C-B763-67686193AE42}" destId="{AFBA7872-5D0C-4E96-B3B3-081C620E2138}" srcOrd="0" destOrd="0" presId="urn:microsoft.com/office/officeart/2005/8/layout/process1"/>
    <dgm:cxn modelId="{215A1885-3498-460D-8C1A-C704643B9E40}" srcId="{576FC8DE-2233-43B7-8FB0-3255E6FCA87C}" destId="{771E4F42-C532-450F-B478-AC8CDF0FEDDA}" srcOrd="0" destOrd="0" parTransId="{8FF9255C-AD8E-4025-9FF0-48FF40B0A2C6}" sibTransId="{5143B27B-6939-4EC7-AA39-E3223F88368B}"/>
    <dgm:cxn modelId="{BCD1E990-969F-4A35-9171-EF7CB2DA77B9}" type="presParOf" srcId="{A4843092-A7DA-4843-BA98-16DCB83124B0}" destId="{7A1FE05F-A659-4E3D-A21D-FB6FA9EBFB84}" srcOrd="0" destOrd="0" presId="urn:microsoft.com/office/officeart/2005/8/layout/process1"/>
    <dgm:cxn modelId="{37AA1373-48DF-4EE3-A4B1-5B2BE7283F12}" type="presParOf" srcId="{A4843092-A7DA-4843-BA98-16DCB83124B0}" destId="{AFBA7872-5D0C-4E96-B3B3-081C620E2138}" srcOrd="1" destOrd="0" presId="urn:microsoft.com/office/officeart/2005/8/layout/process1"/>
    <dgm:cxn modelId="{3B58AC42-FE3A-452D-B72C-2EDC0B9AE2E8}" type="presParOf" srcId="{AFBA7872-5D0C-4E96-B3B3-081C620E2138}" destId="{4C8BDFC5-91C6-4AB2-B1AB-50949B6E8C91}" srcOrd="0" destOrd="0" presId="urn:microsoft.com/office/officeart/2005/8/layout/process1"/>
    <dgm:cxn modelId="{1D590918-CF6B-4F5F-ADBA-C49EB5CC0E2C}" type="presParOf" srcId="{A4843092-A7DA-4843-BA98-16DCB83124B0}" destId="{E1E6AC15-71BA-4C31-B6B6-F8D8C53893D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1E1DC32-73FD-464A-BE93-32C5D9E90E9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F01A296-4545-4FA4-9D3F-B981D96B6BD0}">
      <dgm:prSet/>
      <dgm:spPr/>
      <dgm:t>
        <a:bodyPr/>
        <a:lstStyle/>
        <a:p>
          <a:pPr rtl="0"/>
          <a:r>
            <a:rPr lang="de-DE" dirty="0" err="1" smtClean="0"/>
            <a:t>Challenges</a:t>
          </a:r>
          <a:r>
            <a:rPr lang="de-DE" dirty="0" smtClean="0"/>
            <a:t>:</a:t>
          </a:r>
          <a:endParaRPr lang="de-DE" dirty="0"/>
        </a:p>
      </dgm:t>
    </dgm:pt>
    <dgm:pt modelId="{5B300DDB-A99A-488B-9C9E-A80C0B3D84F6}" type="parTrans" cxnId="{3F047D61-B0D6-48F9-ADF4-2718812830AE}">
      <dgm:prSet/>
      <dgm:spPr/>
      <dgm:t>
        <a:bodyPr/>
        <a:lstStyle/>
        <a:p>
          <a:endParaRPr lang="de-DE"/>
        </a:p>
      </dgm:t>
    </dgm:pt>
    <dgm:pt modelId="{302A95D8-C2D0-477C-B763-67686193AE42}" type="sibTrans" cxnId="{3F047D61-B0D6-48F9-ADF4-2718812830AE}">
      <dgm:prSet/>
      <dgm:spPr/>
      <dgm:t>
        <a:bodyPr/>
        <a:lstStyle/>
        <a:p>
          <a:endParaRPr lang="de-DE"/>
        </a:p>
      </dgm:t>
    </dgm:pt>
    <mc:AlternateContent xmlns:mc="http://schemas.openxmlformats.org/markup-compatibility/2006" xmlns:a14="http://schemas.microsoft.com/office/drawing/2010/main">
      <mc:Choice Requires="a14">
        <dgm:pt modelId="{6C3AD21D-8161-49E8-A284-76845A48DBBC}">
          <dgm:prSet/>
          <dgm:spPr/>
          <dgm:t>
            <a:bodyPr/>
            <a:lstStyle/>
            <a:p>
              <a:pPr rtl="0"/>
              <a14:m>
                <m:oMath xmlns:m="http://schemas.openxmlformats.org/officeDocument/2006/math">
                  <m:r>
                    <a:rPr lang="de-DE" i="1" smtClean="0">
                      <a:latin typeface="Cambria Math"/>
                    </a:rPr>
                    <m:t>𝛼</m:t>
                  </m:r>
                  <m:r>
                    <a:rPr lang="de-DE" i="1" smtClean="0">
                      <a:latin typeface="Cambria Math"/>
                    </a:rPr>
                    <m:t> , </m:t>
                  </m:r>
                  <m:r>
                    <a:rPr lang="de-DE" i="1" smtClean="0">
                      <a:latin typeface="Cambria Math"/>
                    </a:rPr>
                    <m:t>𝛽</m:t>
                  </m:r>
                  <m:r>
                    <a:rPr lang="de-DE" i="1" smtClean="0">
                      <a:latin typeface="Cambria Math"/>
                    </a:rPr>
                    <m:t>, </m:t>
                  </m:r>
                  <m:r>
                    <a:rPr lang="de-DE" i="1" smtClean="0">
                      <a:latin typeface="Cambria Math"/>
                    </a:rPr>
                    <m:t>𝛾</m:t>
                  </m:r>
                  <m:r>
                    <a:rPr lang="de-DE" i="1" smtClean="0">
                      <a:latin typeface="Cambria Math"/>
                    </a:rPr>
                    <m:t> </m:t>
                  </m:r>
                </m:oMath>
              </a14:m>
              <a:r>
                <a:rPr lang="de-DE"/>
                <a:t>radiation</a:t>
              </a:r>
            </a:p>
          </dgm:t>
        </dgm:pt>
      </mc:Choice>
      <mc:Fallback xmlns="">
        <dgm:pt modelId="{6C3AD21D-8161-49E8-A284-76845A48DBBC}">
          <dgm:prSet/>
          <dgm:spPr/>
          <dgm:t>
            <a:bodyPr/>
            <a:lstStyle/>
            <a:p>
              <a:pPr rtl="0"/>
              <a:r>
                <a:rPr lang="de-DE" i="0" smtClean="0"/>
                <a:t>𝛼 , 𝛽, 𝛾 </a:t>
              </a:r>
              <a:r>
                <a:rPr lang="de-DE"/>
                <a:t>radiation</a:t>
              </a:r>
            </a:p>
          </dgm:t>
        </dgm:pt>
      </mc:Fallback>
    </mc:AlternateContent>
    <dgm:pt modelId="{72D64744-53ED-4DCA-99DE-51473E945A4C}" type="parTrans" cxnId="{8BE44958-5D39-48F5-94C0-8F6246AF3233}">
      <dgm:prSet/>
      <dgm:spPr/>
      <dgm:t>
        <a:bodyPr/>
        <a:lstStyle/>
        <a:p>
          <a:endParaRPr lang="de-DE"/>
        </a:p>
      </dgm:t>
    </dgm:pt>
    <dgm:pt modelId="{0B757F65-A59F-44EE-9395-B863B35C1308}" type="sibTrans" cxnId="{8BE44958-5D39-48F5-94C0-8F6246AF3233}">
      <dgm:prSet/>
      <dgm:spPr/>
      <dgm:t>
        <a:bodyPr/>
        <a:lstStyle/>
        <a:p>
          <a:endParaRPr lang="de-DE"/>
        </a:p>
      </dgm:t>
    </dgm:pt>
    <dgm:pt modelId="{F751E7A7-5D02-41C2-BF0B-691D170EACC3}">
      <dgm:prSet/>
      <dgm:spPr/>
      <dgm:t>
        <a:bodyPr/>
        <a:lstStyle/>
        <a:p>
          <a:pPr rtl="0"/>
          <a:r>
            <a:rPr lang="de-DE" smtClean="0"/>
            <a:t>neutrons</a:t>
          </a:r>
          <a:endParaRPr lang="de-DE"/>
        </a:p>
      </dgm:t>
    </dgm:pt>
    <dgm:pt modelId="{6D724F5A-48F9-4D1A-A2ED-B17053F65F64}" type="parTrans" cxnId="{5BD1109B-4DCF-4295-B7C9-01F96D796B74}">
      <dgm:prSet/>
      <dgm:spPr/>
      <dgm:t>
        <a:bodyPr/>
        <a:lstStyle/>
        <a:p>
          <a:endParaRPr lang="de-DE"/>
        </a:p>
      </dgm:t>
    </dgm:pt>
    <dgm:pt modelId="{86DA086F-271D-4B2A-B708-30BB1837D862}" type="sibTrans" cxnId="{5BD1109B-4DCF-4295-B7C9-01F96D796B74}">
      <dgm:prSet/>
      <dgm:spPr/>
      <dgm:t>
        <a:bodyPr/>
        <a:lstStyle/>
        <a:p>
          <a:endParaRPr lang="de-DE"/>
        </a:p>
      </dgm:t>
    </dgm:pt>
    <mc:AlternateContent xmlns:mc="http://schemas.openxmlformats.org/markup-compatibility/2006" xmlns:a14="http://schemas.microsoft.com/office/drawing/2010/main">
      <mc:Choice Requires="a14">
        <dgm:pt modelId="{EB9E6D02-A4AE-46FA-B9AA-29388CFB7379}">
          <dgm:prSet/>
          <dgm:spPr/>
          <dgm:t>
            <a:bodyPr/>
            <a:lstStyle/>
            <a:p>
              <a:pPr rtl="0"/>
              <a14:m>
                <m:oMath xmlns:m="http://schemas.openxmlformats.org/officeDocument/2006/math">
                  <m:r>
                    <a:rPr lang="de-DE" i="1" smtClean="0">
                      <a:latin typeface="Cambria Math"/>
                    </a:rPr>
                    <m:t>𝜇</m:t>
                  </m:r>
                </m:oMath>
              </a14:m>
              <a:r>
                <a:rPr lang="de-DE"/>
                <a:t> induced events</a:t>
              </a:r>
            </a:p>
          </dgm:t>
        </dgm:pt>
      </mc:Choice>
      <mc:Fallback xmlns="">
        <dgm:pt modelId="{EB9E6D02-A4AE-46FA-B9AA-29388CFB7379}">
          <dgm:prSet/>
          <dgm:spPr/>
          <dgm:t>
            <a:bodyPr/>
            <a:lstStyle/>
            <a:p>
              <a:pPr rtl="0"/>
              <a:r>
                <a:rPr lang="de-DE" i="0" smtClean="0"/>
                <a:t>𝜇</a:t>
              </a:r>
              <a:r>
                <a:rPr lang="de-DE"/>
                <a:t> induced events</a:t>
              </a:r>
            </a:p>
          </dgm:t>
        </dgm:pt>
      </mc:Fallback>
    </mc:AlternateContent>
    <dgm:pt modelId="{673DC056-461C-4FD0-B6F8-2DEAFC11260B}" type="parTrans" cxnId="{A68C142D-3952-4C98-B9E9-3EEF73F996C4}">
      <dgm:prSet/>
      <dgm:spPr/>
      <dgm:t>
        <a:bodyPr/>
        <a:lstStyle/>
        <a:p>
          <a:endParaRPr lang="de-DE"/>
        </a:p>
      </dgm:t>
    </dgm:pt>
    <dgm:pt modelId="{1088E121-0A14-472E-A74F-E7B08828218B}" type="sibTrans" cxnId="{A68C142D-3952-4C98-B9E9-3EEF73F996C4}">
      <dgm:prSet/>
      <dgm:spPr/>
      <dgm:t>
        <a:bodyPr/>
        <a:lstStyle/>
        <a:p>
          <a:endParaRPr lang="de-DE"/>
        </a:p>
      </dgm:t>
    </dgm:pt>
    <dgm:pt modelId="{576FC8DE-2233-43B7-8FB0-3255E6FCA87C}">
      <dgm:prSet/>
      <dgm:spPr/>
      <dgm:t>
        <a:bodyPr/>
        <a:lstStyle/>
        <a:p>
          <a:pPr rtl="0"/>
          <a:r>
            <a:rPr lang="de-DE" dirty="0" err="1" smtClean="0"/>
            <a:t>Ways</a:t>
          </a:r>
          <a:r>
            <a:rPr lang="de-DE" dirty="0" smtClean="0"/>
            <a:t> </a:t>
          </a:r>
          <a:r>
            <a:rPr lang="de-DE" dirty="0" err="1" smtClean="0"/>
            <a:t>to</a:t>
          </a:r>
          <a:r>
            <a:rPr lang="de-DE" dirty="0" smtClean="0"/>
            <a:t> </a:t>
          </a:r>
          <a:r>
            <a:rPr lang="de-DE" dirty="0" err="1" smtClean="0"/>
            <a:t>go</a:t>
          </a:r>
          <a:r>
            <a:rPr lang="de-DE" dirty="0" smtClean="0"/>
            <a:t>:</a:t>
          </a:r>
          <a:endParaRPr lang="de-DE" dirty="0"/>
        </a:p>
      </dgm:t>
    </dgm:pt>
    <dgm:pt modelId="{23665565-2658-4A79-B2F1-1626196841F9}" type="parTrans" cxnId="{501C5A7F-1C72-4038-9630-DA1C28306562}">
      <dgm:prSet/>
      <dgm:spPr/>
      <dgm:t>
        <a:bodyPr/>
        <a:lstStyle/>
        <a:p>
          <a:endParaRPr lang="de-DE"/>
        </a:p>
      </dgm:t>
    </dgm:pt>
    <dgm:pt modelId="{FB982ABC-5242-4E36-8102-B822604B92C1}" type="sibTrans" cxnId="{501C5A7F-1C72-4038-9630-DA1C28306562}">
      <dgm:prSet/>
      <dgm:spPr/>
      <dgm:t>
        <a:bodyPr/>
        <a:lstStyle/>
        <a:p>
          <a:endParaRPr lang="de-DE"/>
        </a:p>
      </dgm:t>
    </dgm:pt>
    <dgm:pt modelId="{771E4F42-C532-450F-B478-AC8CDF0FEDDA}">
      <dgm:prSet/>
      <dgm:spPr/>
      <dgm:t>
        <a:bodyPr/>
        <a:lstStyle/>
        <a:p>
          <a:pPr rtl="0"/>
          <a:r>
            <a:rPr lang="de-DE" dirty="0" err="1" smtClean="0"/>
            <a:t>low</a:t>
          </a:r>
          <a:r>
            <a:rPr lang="de-DE" dirty="0" smtClean="0"/>
            <a:t> </a:t>
          </a:r>
          <a:r>
            <a:rPr lang="de-DE" dirty="0" err="1" smtClean="0"/>
            <a:t>background</a:t>
          </a:r>
          <a:endParaRPr lang="de-DE" dirty="0"/>
        </a:p>
      </dgm:t>
    </dgm:pt>
    <dgm:pt modelId="{8FF9255C-AD8E-4025-9FF0-48FF40B0A2C6}" type="parTrans" cxnId="{215A1885-3498-460D-8C1A-C704643B9E40}">
      <dgm:prSet/>
      <dgm:spPr/>
      <dgm:t>
        <a:bodyPr/>
        <a:lstStyle/>
        <a:p>
          <a:endParaRPr lang="de-DE"/>
        </a:p>
      </dgm:t>
    </dgm:pt>
    <dgm:pt modelId="{5143B27B-6939-4EC7-AA39-E3223F88368B}" type="sibTrans" cxnId="{215A1885-3498-460D-8C1A-C704643B9E40}">
      <dgm:prSet/>
      <dgm:spPr/>
      <dgm:t>
        <a:bodyPr/>
        <a:lstStyle/>
        <a:p>
          <a:endParaRPr lang="de-DE"/>
        </a:p>
      </dgm:t>
    </dgm:pt>
    <dgm:pt modelId="{DADD0093-2BA6-4760-8779-FDB03B19C8EC}">
      <dgm:prSet/>
      <dgm:spPr/>
      <dgm:t>
        <a:bodyPr/>
        <a:lstStyle/>
        <a:p>
          <a:pPr rtl="0"/>
          <a:r>
            <a:rPr lang="de-DE" dirty="0" smtClean="0"/>
            <a:t>powerful </a:t>
          </a:r>
          <a:r>
            <a:rPr lang="de-DE" dirty="0" err="1" smtClean="0"/>
            <a:t>background</a:t>
          </a:r>
          <a:r>
            <a:rPr lang="de-DE" dirty="0" smtClean="0"/>
            <a:t> </a:t>
          </a:r>
          <a:r>
            <a:rPr lang="de-DE" dirty="0" err="1" smtClean="0"/>
            <a:t>discrimination</a:t>
          </a:r>
          <a:endParaRPr lang="de-DE" dirty="0"/>
        </a:p>
      </dgm:t>
    </dgm:pt>
    <dgm:pt modelId="{83FFE631-4046-4089-B6E9-593CFBE5DCBB}" type="parTrans" cxnId="{87B8CB54-DC0D-4B5E-B97C-725129676229}">
      <dgm:prSet/>
      <dgm:spPr/>
      <dgm:t>
        <a:bodyPr/>
        <a:lstStyle/>
        <a:p>
          <a:endParaRPr lang="de-DE"/>
        </a:p>
      </dgm:t>
    </dgm:pt>
    <dgm:pt modelId="{4BA665C1-5435-4804-9C98-E2BED59F6878}" type="sibTrans" cxnId="{87B8CB54-DC0D-4B5E-B97C-725129676229}">
      <dgm:prSet/>
      <dgm:spPr/>
      <dgm:t>
        <a:bodyPr/>
        <a:lstStyle/>
        <a:p>
          <a:endParaRPr lang="de-DE"/>
        </a:p>
      </dgm:t>
    </dgm:pt>
    <dgm:pt modelId="{4C17E325-35A7-48FD-ACC3-0FA344958D52}">
      <dgm:prSet/>
      <dgm:spPr/>
      <dgm:t>
        <a:bodyPr/>
        <a:lstStyle/>
        <a:p>
          <a:pPr rtl="0"/>
          <a:r>
            <a:rPr lang="de-DE" smtClean="0"/>
            <a:t>background studies </a:t>
          </a:r>
          <a:endParaRPr lang="de-DE"/>
        </a:p>
      </dgm:t>
    </dgm:pt>
    <dgm:pt modelId="{0FB584AB-11C8-4CE4-B84B-88F910AC25F7}" type="parTrans" cxnId="{4E8917A5-8991-4889-8900-128D79272CD7}">
      <dgm:prSet/>
      <dgm:spPr/>
      <dgm:t>
        <a:bodyPr/>
        <a:lstStyle/>
        <a:p>
          <a:endParaRPr lang="de-DE"/>
        </a:p>
      </dgm:t>
    </dgm:pt>
    <dgm:pt modelId="{22097694-B6E3-47F9-9220-1988DAACA7A2}" type="sibTrans" cxnId="{4E8917A5-8991-4889-8900-128D79272CD7}">
      <dgm:prSet/>
      <dgm:spPr/>
      <dgm:t>
        <a:bodyPr/>
        <a:lstStyle/>
        <a:p>
          <a:endParaRPr lang="de-DE"/>
        </a:p>
      </dgm:t>
    </dgm:pt>
    <dgm:pt modelId="{A4843092-A7DA-4843-BA98-16DCB83124B0}" type="pres">
      <dgm:prSet presAssocID="{01E1DC32-73FD-464A-BE93-32C5D9E90E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A1FE05F-A659-4E3D-A21D-FB6FA9EBFB84}" type="pres">
      <dgm:prSet presAssocID="{CF01A296-4545-4FA4-9D3F-B981D96B6BD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FBA7872-5D0C-4E96-B3B3-081C620E2138}" type="pres">
      <dgm:prSet presAssocID="{302A95D8-C2D0-477C-B763-67686193AE42}" presName="sibTrans" presStyleLbl="sibTrans2D1" presStyleIdx="0" presStyleCnt="1"/>
      <dgm:spPr/>
      <dgm:t>
        <a:bodyPr/>
        <a:lstStyle/>
        <a:p>
          <a:endParaRPr lang="de-DE"/>
        </a:p>
      </dgm:t>
    </dgm:pt>
    <dgm:pt modelId="{4C8BDFC5-91C6-4AB2-B1AB-50949B6E8C91}" type="pres">
      <dgm:prSet presAssocID="{302A95D8-C2D0-477C-B763-67686193AE42}" presName="connectorText" presStyleLbl="sibTrans2D1" presStyleIdx="0" presStyleCnt="1"/>
      <dgm:spPr/>
      <dgm:t>
        <a:bodyPr/>
        <a:lstStyle/>
        <a:p>
          <a:endParaRPr lang="de-DE"/>
        </a:p>
      </dgm:t>
    </dgm:pt>
    <dgm:pt modelId="{E1E6AC15-71BA-4C31-B6B6-F8D8C53893D7}" type="pres">
      <dgm:prSet presAssocID="{576FC8DE-2233-43B7-8FB0-3255E6FCA87C}" presName="node" presStyleLbl="node1" presStyleIdx="1" presStyleCnt="2" custLinFactNeighborX="-136" custLinFactNeighborY="30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E8917A5-8991-4889-8900-128D79272CD7}" srcId="{576FC8DE-2233-43B7-8FB0-3255E6FCA87C}" destId="{4C17E325-35A7-48FD-ACC3-0FA344958D52}" srcOrd="2" destOrd="0" parTransId="{0FB584AB-11C8-4CE4-B84B-88F910AC25F7}" sibTransId="{22097694-B6E3-47F9-9220-1988DAACA7A2}"/>
    <dgm:cxn modelId="{8BE44958-5D39-48F5-94C0-8F6246AF3233}" srcId="{CF01A296-4545-4FA4-9D3F-B981D96B6BD0}" destId="{6C3AD21D-8161-49E8-A284-76845A48DBBC}" srcOrd="0" destOrd="0" parTransId="{72D64744-53ED-4DCA-99DE-51473E945A4C}" sibTransId="{0B757F65-A59F-44EE-9395-B863B35C1308}"/>
    <dgm:cxn modelId="{4AF1F4CC-F06F-4ACA-8952-4F17B26A7E9E}" type="presOf" srcId="{302A95D8-C2D0-477C-B763-67686193AE42}" destId="{AFBA7872-5D0C-4E96-B3B3-081C620E2138}" srcOrd="0" destOrd="0" presId="urn:microsoft.com/office/officeart/2005/8/layout/process1"/>
    <dgm:cxn modelId="{3F047D61-B0D6-48F9-ADF4-2718812830AE}" srcId="{01E1DC32-73FD-464A-BE93-32C5D9E90E9A}" destId="{CF01A296-4545-4FA4-9D3F-B981D96B6BD0}" srcOrd="0" destOrd="0" parTransId="{5B300DDB-A99A-488B-9C9E-A80C0B3D84F6}" sibTransId="{302A95D8-C2D0-477C-B763-67686193AE42}"/>
    <dgm:cxn modelId="{42701DBC-7716-4F6E-8506-08FD45646CAD}" type="presOf" srcId="{4C17E325-35A7-48FD-ACC3-0FA344958D52}" destId="{E1E6AC15-71BA-4C31-B6B6-F8D8C53893D7}" srcOrd="0" destOrd="3" presId="urn:microsoft.com/office/officeart/2005/8/layout/process1"/>
    <dgm:cxn modelId="{8F8C9015-7B9D-4651-926B-680CCC20E8A9}" type="presOf" srcId="{302A95D8-C2D0-477C-B763-67686193AE42}" destId="{4C8BDFC5-91C6-4AB2-B1AB-50949B6E8C91}" srcOrd="1" destOrd="0" presId="urn:microsoft.com/office/officeart/2005/8/layout/process1"/>
    <dgm:cxn modelId="{215A1885-3498-460D-8C1A-C704643B9E40}" srcId="{576FC8DE-2233-43B7-8FB0-3255E6FCA87C}" destId="{771E4F42-C532-450F-B478-AC8CDF0FEDDA}" srcOrd="0" destOrd="0" parTransId="{8FF9255C-AD8E-4025-9FF0-48FF40B0A2C6}" sibTransId="{5143B27B-6939-4EC7-AA39-E3223F88368B}"/>
    <dgm:cxn modelId="{A68C142D-3952-4C98-B9E9-3EEF73F996C4}" srcId="{CF01A296-4545-4FA4-9D3F-B981D96B6BD0}" destId="{EB9E6D02-A4AE-46FA-B9AA-29388CFB7379}" srcOrd="2" destOrd="0" parTransId="{673DC056-461C-4FD0-B6F8-2DEAFC11260B}" sibTransId="{1088E121-0A14-472E-A74F-E7B08828218B}"/>
    <dgm:cxn modelId="{5BD1109B-4DCF-4295-B7C9-01F96D796B74}" srcId="{CF01A296-4545-4FA4-9D3F-B981D96B6BD0}" destId="{F751E7A7-5D02-41C2-BF0B-691D170EACC3}" srcOrd="1" destOrd="0" parTransId="{6D724F5A-48F9-4D1A-A2ED-B17053F65F64}" sibTransId="{86DA086F-271D-4B2A-B708-30BB1837D862}"/>
    <dgm:cxn modelId="{544DD0C6-ABD2-4FF7-BF25-71AEAA0A8036}" type="presOf" srcId="{6C3AD21D-8161-49E8-A284-76845A48DBBC}" destId="{7A1FE05F-A659-4E3D-A21D-FB6FA9EBFB84}" srcOrd="0" destOrd="1" presId="urn:microsoft.com/office/officeart/2005/8/layout/process1"/>
    <dgm:cxn modelId="{C90695E1-2367-4FD1-B82E-9764585E38B2}" type="presOf" srcId="{771E4F42-C532-450F-B478-AC8CDF0FEDDA}" destId="{E1E6AC15-71BA-4C31-B6B6-F8D8C53893D7}" srcOrd="0" destOrd="1" presId="urn:microsoft.com/office/officeart/2005/8/layout/process1"/>
    <dgm:cxn modelId="{501C5A7F-1C72-4038-9630-DA1C28306562}" srcId="{01E1DC32-73FD-464A-BE93-32C5D9E90E9A}" destId="{576FC8DE-2233-43B7-8FB0-3255E6FCA87C}" srcOrd="1" destOrd="0" parTransId="{23665565-2658-4A79-B2F1-1626196841F9}" sibTransId="{FB982ABC-5242-4E36-8102-B822604B92C1}"/>
    <dgm:cxn modelId="{87B8CB54-DC0D-4B5E-B97C-725129676229}" srcId="{576FC8DE-2233-43B7-8FB0-3255E6FCA87C}" destId="{DADD0093-2BA6-4760-8779-FDB03B19C8EC}" srcOrd="1" destOrd="0" parTransId="{83FFE631-4046-4089-B6E9-593CFBE5DCBB}" sibTransId="{4BA665C1-5435-4804-9C98-E2BED59F6878}"/>
    <dgm:cxn modelId="{CC354A81-B535-41E0-B585-5D9D8918E52E}" type="presOf" srcId="{CF01A296-4545-4FA4-9D3F-B981D96B6BD0}" destId="{7A1FE05F-A659-4E3D-A21D-FB6FA9EBFB84}" srcOrd="0" destOrd="0" presId="urn:microsoft.com/office/officeart/2005/8/layout/process1"/>
    <dgm:cxn modelId="{E46F0C0A-043C-4F29-924B-3D04E4FA3624}" type="presOf" srcId="{F751E7A7-5D02-41C2-BF0B-691D170EACC3}" destId="{7A1FE05F-A659-4E3D-A21D-FB6FA9EBFB84}" srcOrd="0" destOrd="2" presId="urn:microsoft.com/office/officeart/2005/8/layout/process1"/>
    <dgm:cxn modelId="{6E75FDD4-6A1B-47CD-AA0B-7D3D32722E87}" type="presOf" srcId="{576FC8DE-2233-43B7-8FB0-3255E6FCA87C}" destId="{E1E6AC15-71BA-4C31-B6B6-F8D8C53893D7}" srcOrd="0" destOrd="0" presId="urn:microsoft.com/office/officeart/2005/8/layout/process1"/>
    <dgm:cxn modelId="{C7A488A0-FD77-4B93-9B07-9ECAB6EB6AF5}" type="presOf" srcId="{DADD0093-2BA6-4760-8779-FDB03B19C8EC}" destId="{E1E6AC15-71BA-4C31-B6B6-F8D8C53893D7}" srcOrd="0" destOrd="2" presId="urn:microsoft.com/office/officeart/2005/8/layout/process1"/>
    <dgm:cxn modelId="{FBBC9DDF-31D8-4E6D-8355-2155CD2CC083}" type="presOf" srcId="{EB9E6D02-A4AE-46FA-B9AA-29388CFB7379}" destId="{7A1FE05F-A659-4E3D-A21D-FB6FA9EBFB84}" srcOrd="0" destOrd="3" presId="urn:microsoft.com/office/officeart/2005/8/layout/process1"/>
    <dgm:cxn modelId="{91BF1E8D-D159-441B-8AFC-7520AF93CFFF}" type="presOf" srcId="{01E1DC32-73FD-464A-BE93-32C5D9E90E9A}" destId="{A4843092-A7DA-4843-BA98-16DCB83124B0}" srcOrd="0" destOrd="0" presId="urn:microsoft.com/office/officeart/2005/8/layout/process1"/>
    <dgm:cxn modelId="{BCD1E990-969F-4A35-9171-EF7CB2DA77B9}" type="presParOf" srcId="{A4843092-A7DA-4843-BA98-16DCB83124B0}" destId="{7A1FE05F-A659-4E3D-A21D-FB6FA9EBFB84}" srcOrd="0" destOrd="0" presId="urn:microsoft.com/office/officeart/2005/8/layout/process1"/>
    <dgm:cxn modelId="{37AA1373-48DF-4EE3-A4B1-5B2BE7283F12}" type="presParOf" srcId="{A4843092-A7DA-4843-BA98-16DCB83124B0}" destId="{AFBA7872-5D0C-4E96-B3B3-081C620E2138}" srcOrd="1" destOrd="0" presId="urn:microsoft.com/office/officeart/2005/8/layout/process1"/>
    <dgm:cxn modelId="{3B58AC42-FE3A-452D-B72C-2EDC0B9AE2E8}" type="presParOf" srcId="{AFBA7872-5D0C-4E96-B3B3-081C620E2138}" destId="{4C8BDFC5-91C6-4AB2-B1AB-50949B6E8C91}" srcOrd="0" destOrd="0" presId="urn:microsoft.com/office/officeart/2005/8/layout/process1"/>
    <dgm:cxn modelId="{1D590918-CF6B-4F5F-ADBA-C49EB5CC0E2C}" type="presParOf" srcId="{A4843092-A7DA-4843-BA98-16DCB83124B0}" destId="{E1E6AC15-71BA-4C31-B6B6-F8D8C53893D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211223-46DB-4004-9311-73AB92D4A03B}">
      <dsp:nvSpPr>
        <dsp:cNvPr id="0" name=""/>
        <dsp:cNvSpPr/>
      </dsp:nvSpPr>
      <dsp:spPr>
        <a:xfrm>
          <a:off x="0" y="119256"/>
          <a:ext cx="3852000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EDELWEISS </a:t>
          </a:r>
          <a:r>
            <a:rPr lang="de-DE" sz="1000" kern="1200" dirty="0" err="1" smtClean="0"/>
            <a:t>dark</a:t>
          </a:r>
          <a:r>
            <a:rPr lang="de-DE" sz="1000" kern="1200" dirty="0" smtClean="0"/>
            <a:t> matter </a:t>
          </a:r>
          <a:r>
            <a:rPr lang="de-DE" sz="1000" kern="1200" dirty="0" err="1" smtClean="0"/>
            <a:t>search</a:t>
          </a:r>
          <a:endParaRPr lang="de-DE" sz="1000" kern="1200" dirty="0"/>
        </a:p>
      </dsp:txBody>
      <dsp:txXfrm>
        <a:off x="0" y="119256"/>
        <a:ext cx="3852000" cy="239850"/>
      </dsp:txXfrm>
    </dsp:sp>
    <dsp:sp modelId="{2D393AC3-BE8A-4E90-B022-98265F1D075E}">
      <dsp:nvSpPr>
        <dsp:cNvPr id="0" name=""/>
        <dsp:cNvSpPr/>
      </dsp:nvSpPr>
      <dsp:spPr>
        <a:xfrm>
          <a:off x="0" y="387906"/>
          <a:ext cx="3852000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err="1" smtClean="0"/>
            <a:t>Full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InterDigitized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detector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technology</a:t>
          </a:r>
          <a:endParaRPr lang="de-DE" sz="1000" kern="1200" dirty="0"/>
        </a:p>
      </dsp:txBody>
      <dsp:txXfrm>
        <a:off x="0" y="387906"/>
        <a:ext cx="3852000" cy="239850"/>
      </dsp:txXfrm>
    </dsp:sp>
    <dsp:sp modelId="{1F97BFB2-F138-47DF-9C1C-6D52D6890B11}">
      <dsp:nvSpPr>
        <dsp:cNvPr id="0" name=""/>
        <dsp:cNvSpPr/>
      </dsp:nvSpPr>
      <dsp:spPr>
        <a:xfrm>
          <a:off x="0" y="656556"/>
          <a:ext cx="3852000" cy="239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Signal </a:t>
          </a:r>
          <a:r>
            <a:rPr lang="de-DE" sz="1000" kern="1200" dirty="0" err="1" smtClean="0"/>
            <a:t>amplitude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estimation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with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trapezoidal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and</a:t>
          </a:r>
          <a:r>
            <a:rPr lang="de-DE" sz="1000" kern="1200" dirty="0" smtClean="0"/>
            <a:t> optimal </a:t>
          </a:r>
          <a:r>
            <a:rPr lang="de-DE" sz="1000" kern="1200" dirty="0" err="1" smtClean="0"/>
            <a:t>filtering</a:t>
          </a:r>
          <a:endParaRPr lang="de-DE" sz="1000" kern="1200" dirty="0"/>
        </a:p>
      </dsp:txBody>
      <dsp:txXfrm>
        <a:off x="0" y="656556"/>
        <a:ext cx="3852000" cy="2398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1FE05F-A659-4E3D-A21D-FB6FA9EBFB84}">
      <dsp:nvSpPr>
        <dsp:cNvPr id="0" name=""/>
        <dsp:cNvSpPr/>
      </dsp:nvSpPr>
      <dsp:spPr>
        <a:xfrm>
          <a:off x="1653" y="706474"/>
          <a:ext cx="3525738" cy="21154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 l="-51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>
              <a:noFill/>
            </a:rPr>
            <a:t> 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>
              <a:noFill/>
            </a:rPr>
            <a:t> 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>
              <a:noFill/>
            </a:rPr>
            <a:t> 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>
              <a:noFill/>
            </a:rPr>
            <a:t> </a:t>
          </a:r>
        </a:p>
      </dsp:txBody>
      <dsp:txXfrm>
        <a:off x="1653" y="706474"/>
        <a:ext cx="3525738" cy="2115443"/>
      </dsp:txXfrm>
    </dsp:sp>
    <dsp:sp modelId="{AFBA7872-5D0C-4E96-B3B3-081C620E2138}">
      <dsp:nvSpPr>
        <dsp:cNvPr id="0" name=""/>
        <dsp:cNvSpPr/>
      </dsp:nvSpPr>
      <dsp:spPr>
        <a:xfrm rot="4481">
          <a:off x="3879485" y="1330247"/>
          <a:ext cx="746440" cy="8743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200" kern="1200"/>
        </a:p>
      </dsp:txBody>
      <dsp:txXfrm rot="4481">
        <a:off x="3879485" y="1330247"/>
        <a:ext cx="746440" cy="874383"/>
      </dsp:txXfrm>
    </dsp:sp>
    <dsp:sp modelId="{E1E6AC15-71BA-4C31-B6B6-F8D8C53893D7}">
      <dsp:nvSpPr>
        <dsp:cNvPr id="0" name=""/>
        <dsp:cNvSpPr/>
      </dsp:nvSpPr>
      <dsp:spPr>
        <a:xfrm>
          <a:off x="4935769" y="712905"/>
          <a:ext cx="3525738" cy="2115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err="1" smtClean="0"/>
            <a:t>Ways</a:t>
          </a:r>
          <a:r>
            <a:rPr lang="de-DE" sz="2700" kern="1200" dirty="0" smtClean="0"/>
            <a:t> </a:t>
          </a:r>
          <a:r>
            <a:rPr lang="de-DE" sz="2700" kern="1200" dirty="0" err="1" smtClean="0"/>
            <a:t>to</a:t>
          </a:r>
          <a:r>
            <a:rPr lang="de-DE" sz="2700" kern="1200" dirty="0" smtClean="0"/>
            <a:t> </a:t>
          </a:r>
          <a:r>
            <a:rPr lang="de-DE" sz="2700" kern="1200" dirty="0" err="1" smtClean="0"/>
            <a:t>go</a:t>
          </a:r>
          <a:r>
            <a:rPr lang="de-DE" sz="2700" kern="1200" dirty="0" smtClean="0"/>
            <a:t>:</a:t>
          </a:r>
          <a:endParaRPr lang="de-DE" sz="27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 err="1" smtClean="0"/>
            <a:t>low</a:t>
          </a:r>
          <a:r>
            <a:rPr lang="de-DE" sz="2100" kern="1200" dirty="0" smtClean="0"/>
            <a:t> </a:t>
          </a:r>
          <a:r>
            <a:rPr lang="de-DE" sz="2100" kern="1200" dirty="0" err="1" smtClean="0"/>
            <a:t>background</a:t>
          </a:r>
          <a:endParaRPr lang="de-DE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 smtClean="0"/>
            <a:t>powerful </a:t>
          </a:r>
          <a:r>
            <a:rPr lang="de-DE" sz="2100" kern="1200" dirty="0" err="1" smtClean="0"/>
            <a:t>background</a:t>
          </a:r>
          <a:r>
            <a:rPr lang="de-DE" sz="2100" kern="1200" dirty="0" smtClean="0"/>
            <a:t> </a:t>
          </a:r>
          <a:r>
            <a:rPr lang="de-DE" sz="2100" kern="1200" dirty="0" err="1" smtClean="0"/>
            <a:t>discrimination</a:t>
          </a:r>
          <a:endParaRPr lang="de-DE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smtClean="0"/>
            <a:t>background studies </a:t>
          </a:r>
          <a:endParaRPr lang="de-DE" sz="2100" kern="1200"/>
        </a:p>
      </dsp:txBody>
      <dsp:txXfrm>
        <a:off x="4935769" y="712905"/>
        <a:ext cx="3525738" cy="2115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theme" Target="../theme/theme3.xml"/><Relationship Id="rId2" Type="http://schemas.openxmlformats.org/officeDocument/2006/relationships/image" Target="../media/image6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29025" y="508000"/>
            <a:ext cx="2733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cs typeface="+mn-cs"/>
              </a:defRPr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pic>
        <p:nvPicPr>
          <p:cNvPr id="7171" name="Picture 6" descr="KIT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513" y="117475"/>
            <a:ext cx="1071562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36575" y="9264650"/>
            <a:ext cx="257016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 dirty="0">
                <a:cs typeface="+mn-cs"/>
              </a:rPr>
              <a:t>KIT – die Kooperation von 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 dirty="0">
                <a:cs typeface="+mn-cs"/>
              </a:rPr>
              <a:t>Forschungszentrum Karlsruhe GmbH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 dirty="0">
                <a:cs typeface="+mn-cs"/>
              </a:rPr>
              <a:t>und Universität Karlsruhe (TH)</a:t>
            </a:r>
          </a:p>
        </p:txBody>
      </p:sp>
      <p:pic>
        <p:nvPicPr>
          <p:cNvPr id="7173" name="Picture 9" descr="fzk_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3150" y="9221788"/>
            <a:ext cx="1141413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 descr="Wortbildmarke_schwar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8875" y="9221788"/>
            <a:ext cx="128111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822771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B6C058A-2354-444C-9A87-44DFC47A0E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75000601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I_rahmen_neu_tite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357880" y="3355975"/>
            <a:ext cx="80740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de-DE" sz="1000" dirty="0" smtClean="0">
                <a:solidFill>
                  <a:schemeClr val="bg1"/>
                </a:solidFill>
                <a:cs typeface="+mn-cs"/>
              </a:rPr>
              <a:t>Michael</a:t>
            </a:r>
            <a:r>
              <a:rPr lang="de-DE" sz="1000" baseline="0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de-DE" sz="1000" baseline="0" dirty="0" err="1" smtClean="0">
                <a:solidFill>
                  <a:schemeClr val="bg1"/>
                </a:solidFill>
                <a:cs typeface="+mn-cs"/>
              </a:rPr>
              <a:t>Unrau</a:t>
            </a:r>
            <a:r>
              <a:rPr lang="de-DE" sz="1000" baseline="0" dirty="0" smtClean="0">
                <a:solidFill>
                  <a:schemeClr val="bg1"/>
                </a:solidFill>
                <a:cs typeface="+mn-cs"/>
              </a:rPr>
              <a:t>, Institut für Kernphysik</a:t>
            </a:r>
            <a:endParaRPr lang="de-DE" sz="100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6" name="Picture 13" descr="KIT-Logo-rgb_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88" y="1268413"/>
            <a:ext cx="8389937" cy="649287"/>
          </a:xfrm>
        </p:spPr>
        <p:txBody>
          <a:bodyPr/>
          <a:lstStyle>
            <a:lvl1pPr>
              <a:lnSpc>
                <a:spcPct val="90000"/>
              </a:lnSpc>
              <a:defRPr sz="2600"/>
            </a:lvl1pPr>
          </a:lstStyle>
          <a:p>
            <a:r>
              <a:rPr lang="de-DE"/>
              <a:t>Titel durch Klicken hinzufügen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6875" y="2232025"/>
            <a:ext cx="8370888" cy="620713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de-DE"/>
              <a:t>Untertitel durch Klicken hinzufügen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55650" y="6454775"/>
            <a:ext cx="4176713" cy="3603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55650" y="6454775"/>
            <a:ext cx="4176713" cy="3603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55650" y="6454775"/>
            <a:ext cx="4176713" cy="3603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203200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Karlsruhe Institute of Technology (KIT).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4213" y="6454775"/>
            <a:ext cx="41767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EDELWEISS live meeting | Orsay, June 9, 2011</a:t>
            </a:r>
            <a:endParaRPr lang="en-GB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53188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F8EAE00E-DF48-418F-AA34-DCA52FB04E50}" type="slidenum">
              <a:rPr lang="en-GB" sz="900" b="1"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900" b="1">
              <a:cs typeface="+mn-cs"/>
            </a:endParaRPr>
          </a:p>
        </p:txBody>
      </p:sp>
      <p:pic>
        <p:nvPicPr>
          <p:cNvPr id="1031" name="Picture 9" descr="KITlogo_4c_frutig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2" r:id="rId3"/>
    <p:sldLayoutId id="2147483655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8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8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8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8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image" Target="../media/image23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ChangeArrowheads="1"/>
          </p:cNvSpPr>
          <p:nvPr/>
        </p:nvSpPr>
        <p:spPr bwMode="auto">
          <a:xfrm>
            <a:off x="573088" y="896938"/>
            <a:ext cx="8067675" cy="2346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75746" tIns="37873" rIns="75746" bIns="37873"/>
          <a:lstStyle/>
          <a:p>
            <a:pPr algn="ctr" defTabSz="742950" eaLnBrk="0" hangingPunct="0">
              <a:lnSpc>
                <a:spcPct val="105000"/>
              </a:lnSpc>
            </a:pPr>
            <a:endParaRPr lang="en-US" sz="2000" b="1" dirty="0"/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77825" y="1760538"/>
            <a:ext cx="84963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defTabSz="757238" eaLnBrk="0" hangingPunct="0">
              <a:lnSpc>
                <a:spcPct val="125000"/>
              </a:lnSpc>
            </a:pPr>
            <a:r>
              <a:rPr lang="en-US" sz="3200" b="1" dirty="0" err="1" smtClean="0">
                <a:solidFill>
                  <a:srgbClr val="000099"/>
                </a:solidFill>
              </a:rPr>
              <a:t>Analyse</a:t>
            </a:r>
            <a:r>
              <a:rPr lang="en-US" sz="3200" b="1" dirty="0" smtClean="0">
                <a:solidFill>
                  <a:srgbClr val="000099"/>
                </a:solidFill>
              </a:rPr>
              <a:t> von </a:t>
            </a:r>
            <a:r>
              <a:rPr lang="en-US" sz="3200" b="1" dirty="0" err="1" smtClean="0">
                <a:solidFill>
                  <a:srgbClr val="000099"/>
                </a:solidFill>
              </a:rPr>
              <a:t>Bolometersignalen</a:t>
            </a:r>
            <a:r>
              <a:rPr lang="en-US" sz="3200" b="1" dirty="0" smtClean="0">
                <a:solidFill>
                  <a:srgbClr val="000099"/>
                </a:solidFill>
              </a:rPr>
              <a:t> der EDELWEISS Dark Matter </a:t>
            </a:r>
            <a:r>
              <a:rPr lang="en-US" sz="3200" b="1" dirty="0" err="1" smtClean="0">
                <a:solidFill>
                  <a:srgbClr val="000099"/>
                </a:solidFill>
              </a:rPr>
              <a:t>Suche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8196" name="Picture 25"/>
          <p:cNvPicPr>
            <a:picLocks noChangeAspect="1" noChangeArrowheads="1"/>
          </p:cNvPicPr>
          <p:nvPr/>
        </p:nvPicPr>
        <p:blipFill>
          <a:blip r:embed="rId3" cstate="print"/>
          <a:srcRect l="1790" t="3937" r="1790" b="7874"/>
          <a:stretch>
            <a:fillRect/>
          </a:stretch>
        </p:blipFill>
        <p:spPr bwMode="auto">
          <a:xfrm>
            <a:off x="6011863" y="188913"/>
            <a:ext cx="2898775" cy="12049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aphicFrame>
        <p:nvGraphicFramePr>
          <p:cNvPr id="3" name="Diagramm 2"/>
          <p:cNvGraphicFramePr/>
          <p:nvPr>
            <p:extLst>
              <p:ext uri="{D42A27DB-BD31-4B8C-83A1-F6EECF244321}">
                <p14:mod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963294984"/>
              </p:ext>
            </p:extLst>
          </p:nvPr>
        </p:nvGraphicFramePr>
        <p:xfrm>
          <a:off x="3851920" y="4293096"/>
          <a:ext cx="3852000" cy="10156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Bolometer </a:t>
            </a:r>
            <a:r>
              <a:rPr lang="de-DE" dirty="0" err="1" smtClean="0"/>
              <a:t>signals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4098" name="Picture 2" descr="C:\Users\unrau\Documents\ion_sign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7628" t="5134" r="8298"/>
          <a:stretch/>
        </p:blipFill>
        <p:spPr bwMode="auto">
          <a:xfrm>
            <a:off x="478200" y="1340768"/>
            <a:ext cx="7566660" cy="2167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331640" y="93808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r</a:t>
            </a:r>
            <a:r>
              <a:rPr lang="de-DE" sz="1400" dirty="0" err="1" smtClean="0"/>
              <a:t>aw</a:t>
            </a:r>
            <a:r>
              <a:rPr lang="de-DE" sz="1400" dirty="0" smtClean="0"/>
              <a:t> </a:t>
            </a:r>
            <a:r>
              <a:rPr lang="de-DE" sz="1400" dirty="0" err="1" smtClean="0"/>
              <a:t>ionisation</a:t>
            </a:r>
            <a:r>
              <a:rPr lang="de-DE" sz="1400" dirty="0" smtClean="0"/>
              <a:t> </a:t>
            </a:r>
            <a:r>
              <a:rPr lang="de-DE" sz="1400" dirty="0" err="1" smtClean="0"/>
              <a:t>trace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heat</a:t>
            </a:r>
            <a:r>
              <a:rPr lang="de-DE" sz="1400" dirty="0" smtClean="0"/>
              <a:t> </a:t>
            </a:r>
            <a:r>
              <a:rPr lang="de-DE" sz="1400" dirty="0" err="1" smtClean="0"/>
              <a:t>channel</a:t>
            </a:r>
            <a:r>
              <a:rPr lang="de-DE" sz="1400" dirty="0" smtClean="0"/>
              <a:t> </a:t>
            </a:r>
            <a:r>
              <a:rPr lang="de-DE" sz="1400" dirty="0" err="1" smtClean="0"/>
              <a:t>crosstalk</a:t>
            </a:r>
            <a:endParaRPr lang="de-DE" sz="1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364088" y="93808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after </a:t>
            </a:r>
            <a:r>
              <a:rPr lang="de-DE" sz="1400" dirty="0" err="1" smtClean="0"/>
              <a:t>subtraction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pattern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baseline</a:t>
            </a:r>
            <a:r>
              <a:rPr lang="de-DE" sz="1400" dirty="0" smtClean="0"/>
              <a:t> </a:t>
            </a:r>
          </a:p>
        </p:txBody>
      </p:sp>
      <p:pic>
        <p:nvPicPr>
          <p:cNvPr id="4099" name="Picture 3" descr="C:\Users\unrau\Documents\heat_trac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8149" r="7608"/>
          <a:stretch/>
        </p:blipFill>
        <p:spPr bwMode="auto">
          <a:xfrm>
            <a:off x="624840" y="4033998"/>
            <a:ext cx="7581900" cy="22753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619672" y="3726221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r</a:t>
            </a:r>
            <a:r>
              <a:rPr lang="de-DE" sz="1400" dirty="0" err="1" smtClean="0"/>
              <a:t>aw</a:t>
            </a:r>
            <a:r>
              <a:rPr lang="de-DE" sz="1400" dirty="0" smtClean="0"/>
              <a:t> </a:t>
            </a:r>
            <a:r>
              <a:rPr lang="de-DE" sz="1400" dirty="0" err="1" smtClean="0"/>
              <a:t>heat</a:t>
            </a:r>
            <a:r>
              <a:rPr lang="de-DE" sz="1400" dirty="0" smtClean="0"/>
              <a:t> </a:t>
            </a:r>
            <a:r>
              <a:rPr lang="de-DE" sz="1400" dirty="0" err="1" smtClean="0"/>
              <a:t>trace</a:t>
            </a:r>
            <a:endParaRPr lang="de-DE" sz="1400" dirty="0" smtClean="0"/>
          </a:p>
        </p:txBody>
      </p:sp>
      <p:sp>
        <p:nvSpPr>
          <p:cNvPr id="14" name="Textfeld 13"/>
          <p:cNvSpPr txBox="1"/>
          <p:nvPr/>
        </p:nvSpPr>
        <p:spPr>
          <a:xfrm>
            <a:off x="5148064" y="3726221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after </a:t>
            </a:r>
            <a:r>
              <a:rPr lang="de-DE" sz="1400" dirty="0" err="1" smtClean="0"/>
              <a:t>baseline</a:t>
            </a:r>
            <a:r>
              <a:rPr lang="de-DE" sz="1400" dirty="0" smtClean="0"/>
              <a:t> </a:t>
            </a:r>
            <a:r>
              <a:rPr lang="de-DE" sz="1400" dirty="0" err="1" smtClean="0"/>
              <a:t>subtraction</a:t>
            </a:r>
            <a:endParaRPr lang="de-DE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8858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Trapezoidal</a:t>
            </a:r>
            <a:r>
              <a:rPr lang="de-DE" dirty="0" smtClean="0"/>
              <a:t> Filter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08103" y="1198563"/>
            <a:ext cx="3240609" cy="4894262"/>
          </a:xfrm>
        </p:spPr>
        <p:txBody>
          <a:bodyPr/>
          <a:lstStyle/>
          <a:p>
            <a:r>
              <a:rPr lang="de-DE" sz="2000" dirty="0" err="1" smtClean="0"/>
              <a:t>transforms</a:t>
            </a:r>
            <a:r>
              <a:rPr lang="de-DE" sz="2000" dirty="0" smtClean="0"/>
              <a:t> </a:t>
            </a:r>
            <a:r>
              <a:rPr lang="de-DE" sz="2000" dirty="0" err="1" smtClean="0"/>
              <a:t>exponentional</a:t>
            </a:r>
            <a:r>
              <a:rPr lang="de-DE" sz="2000" dirty="0" smtClean="0"/>
              <a:t> pulse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known</a:t>
            </a:r>
            <a:r>
              <a:rPr lang="de-DE" sz="2000" dirty="0" smtClean="0"/>
              <a:t> fall time </a:t>
            </a:r>
            <a:r>
              <a:rPr lang="de-DE" sz="2000" dirty="0" err="1" smtClean="0"/>
              <a:t>into</a:t>
            </a:r>
            <a:r>
              <a:rPr lang="de-DE" sz="2000" dirty="0" smtClean="0"/>
              <a:t> </a:t>
            </a:r>
            <a:r>
              <a:rPr lang="de-DE" sz="2000" dirty="0" err="1" smtClean="0"/>
              <a:t>trapezoid</a:t>
            </a: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r>
              <a:rPr lang="de-DE" sz="2000" dirty="0" err="1"/>
              <a:t>r</a:t>
            </a:r>
            <a:r>
              <a:rPr lang="de-DE" sz="2000" dirty="0" err="1" smtClean="0"/>
              <a:t>ise</a:t>
            </a:r>
            <a:r>
              <a:rPr lang="de-DE" sz="2000" dirty="0" smtClean="0"/>
              <a:t> time </a:t>
            </a:r>
            <a:r>
              <a:rPr lang="de-DE" sz="2000" dirty="0" err="1" smtClean="0"/>
              <a:t>and</a:t>
            </a:r>
            <a:r>
              <a:rPr lang="de-DE" sz="2000" dirty="0" smtClean="0"/>
              <a:t> flat top </a:t>
            </a:r>
            <a:r>
              <a:rPr lang="de-DE" sz="2000" dirty="0" err="1" smtClean="0"/>
              <a:t>width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set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filter </a:t>
            </a:r>
            <a:r>
              <a:rPr lang="de-DE" sz="2000" dirty="0" err="1" smtClean="0"/>
              <a:t>parameters</a:t>
            </a:r>
            <a:endParaRPr lang="de-DE" sz="2000" dirty="0" smtClean="0"/>
          </a:p>
          <a:p>
            <a:pPr marL="0" indent="0">
              <a:buNone/>
            </a:pPr>
            <a:endParaRPr lang="de-DE" sz="2000" dirty="0" smtClean="0"/>
          </a:p>
          <a:p>
            <a:r>
              <a:rPr lang="de-DE" sz="2000" dirty="0" err="1"/>
              <a:t>s</a:t>
            </a:r>
            <a:r>
              <a:rPr lang="de-DE" sz="2000" dirty="0" err="1" smtClean="0"/>
              <a:t>econd</a:t>
            </a:r>
            <a:r>
              <a:rPr lang="de-DE" sz="2000" dirty="0" smtClean="0"/>
              <a:t> derivative </a:t>
            </a:r>
            <a:r>
              <a:rPr lang="de-DE" sz="2000" dirty="0" err="1" smtClean="0"/>
              <a:t>has</a:t>
            </a:r>
            <a:r>
              <a:rPr lang="de-DE" sz="2000" dirty="0" smtClean="0"/>
              <a:t> a </a:t>
            </a:r>
            <a:r>
              <a:rPr lang="de-DE" sz="2000" dirty="0" err="1" smtClean="0"/>
              <a:t>characteristic</a:t>
            </a:r>
            <a:r>
              <a:rPr lang="de-DE" sz="2000" dirty="0" smtClean="0"/>
              <a:t> </a:t>
            </a:r>
            <a:r>
              <a:rPr lang="de-DE" sz="2000" dirty="0" err="1" smtClean="0"/>
              <a:t>pattern</a:t>
            </a:r>
            <a:r>
              <a:rPr lang="de-DE" sz="2000" dirty="0" smtClean="0"/>
              <a:t>   </a:t>
            </a: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5124" name="Picture 4" descr="C:\Users\unrau\Documents\trapfilter_templat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8027" t="8452" r="7023" b="4104"/>
          <a:stretch/>
        </p:blipFill>
        <p:spPr bwMode="auto">
          <a:xfrm>
            <a:off x="541020" y="708660"/>
            <a:ext cx="4587240" cy="5379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4428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nrau\Documents\trapfil_zo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154911" y="476671"/>
            <a:ext cx="5209177" cy="5815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trapezoidal</a:t>
            </a:r>
            <a:r>
              <a:rPr lang="de-DE" dirty="0" smtClean="0"/>
              <a:t> </a:t>
            </a:r>
            <a:r>
              <a:rPr lang="de-DE" dirty="0" err="1" smtClean="0"/>
              <a:t>filter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92079" y="1198563"/>
            <a:ext cx="3456633" cy="4894262"/>
          </a:xfrm>
        </p:spPr>
        <p:txBody>
          <a:bodyPr/>
          <a:lstStyle/>
          <a:p>
            <a:r>
              <a:rPr lang="de-DE" sz="2000" dirty="0" err="1" smtClean="0"/>
              <a:t>peak</a:t>
            </a:r>
            <a:r>
              <a:rPr lang="de-DE" sz="2000" dirty="0" smtClean="0"/>
              <a:t> </a:t>
            </a:r>
            <a:r>
              <a:rPr lang="de-DE" sz="2000" dirty="0" err="1" smtClean="0"/>
              <a:t>amplitude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15*RMS(</a:t>
            </a:r>
            <a:r>
              <a:rPr lang="de-DE" sz="2000" dirty="0" err="1" smtClean="0"/>
              <a:t>noise</a:t>
            </a:r>
            <a:r>
              <a:rPr lang="de-DE" sz="2000" dirty="0" smtClean="0"/>
              <a:t> sample)</a:t>
            </a:r>
            <a:endParaRPr lang="de-DE" sz="2000" dirty="0"/>
          </a:p>
          <a:p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err="1" smtClean="0"/>
              <a:t>estimation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amplitude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calculating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mean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flat top</a:t>
            </a:r>
          </a:p>
          <a:p>
            <a:pPr marL="0" indent="0">
              <a:buNone/>
            </a:pPr>
            <a:endParaRPr lang="de-DE" sz="2000" dirty="0" smtClean="0"/>
          </a:p>
          <a:p>
            <a:r>
              <a:rPr lang="de-DE" sz="2000" dirty="0" err="1"/>
              <a:t>e</a:t>
            </a:r>
            <a:r>
              <a:rPr lang="de-DE" sz="2000" dirty="0" err="1" smtClean="0"/>
              <a:t>stimation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peak</a:t>
            </a:r>
            <a:r>
              <a:rPr lang="de-DE" sz="2000" dirty="0" smtClean="0"/>
              <a:t> </a:t>
            </a:r>
            <a:r>
              <a:rPr lang="de-DE" sz="2000" dirty="0" err="1" smtClean="0"/>
              <a:t>position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calculating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correlation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second</a:t>
            </a:r>
            <a:r>
              <a:rPr lang="de-DE" sz="2000" dirty="0" smtClean="0"/>
              <a:t> derivative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filter </a:t>
            </a:r>
            <a:r>
              <a:rPr lang="de-DE" sz="2000" dirty="0" err="1" smtClean="0"/>
              <a:t>output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characteristic</a:t>
            </a:r>
            <a:r>
              <a:rPr lang="de-DE" sz="2000" dirty="0" smtClean="0"/>
              <a:t> </a:t>
            </a:r>
            <a:r>
              <a:rPr lang="de-DE" sz="2000" dirty="0" err="1" smtClean="0"/>
              <a:t>pattern</a:t>
            </a:r>
            <a:r>
              <a:rPr lang="de-DE" sz="2000" dirty="0" smtClean="0"/>
              <a:t> </a:t>
            </a: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cxnSp>
        <p:nvCxnSpPr>
          <p:cNvPr id="6" name="Gerade Verbindung 5"/>
          <p:cNvCxnSpPr/>
          <p:nvPr/>
        </p:nvCxnSpPr>
        <p:spPr>
          <a:xfrm flipV="1">
            <a:off x="1454400" y="980728"/>
            <a:ext cx="0" cy="4824536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2298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Accuracy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trapezoidal</a:t>
            </a:r>
            <a:r>
              <a:rPr lang="de-DE" dirty="0" smtClean="0"/>
              <a:t> </a:t>
            </a:r>
            <a:r>
              <a:rPr lang="de-DE" dirty="0" err="1" smtClean="0"/>
              <a:t>filter</a:t>
            </a:r>
            <a:endParaRPr lang="de-DE" dirty="0"/>
          </a:p>
        </p:txBody>
      </p:sp>
      <mc:AlternateContent>
        <mc:Choice xmlns:mc="http://schemas.openxmlformats.org/markup-compatibility/2006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5580111" y="1198563"/>
                <a:ext cx="3168601" cy="489426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/>
                      </a:rPr>
                      <m:t>𝑡𝑟𝑎𝑐𝑒</m:t>
                    </m:r>
                    <m:r>
                      <a:rPr lang="de-DE" sz="1800" b="0" i="1" smtClean="0">
                        <a:latin typeface="Cambria Math"/>
                      </a:rPr>
                      <m:t>=</m:t>
                    </m:r>
                    <m:r>
                      <a:rPr lang="de-DE" sz="1800" b="0" i="1" smtClean="0">
                        <a:latin typeface="Cambria Math"/>
                      </a:rPr>
                      <m:t>𝑛𝑜𝑖𝑠𝑒</m:t>
                    </m:r>
                    <m:r>
                      <a:rPr lang="de-DE" sz="1800" b="0" i="1" smtClean="0">
                        <a:latin typeface="Cambria Math"/>
                      </a:rPr>
                      <m:t>+15∗ </m:t>
                    </m:r>
                    <m:r>
                      <a:rPr lang="de-DE" sz="1800" b="0" i="1" smtClean="0">
                        <a:latin typeface="Cambria Math"/>
                      </a:rPr>
                      <m:t>𝑟𝑚𝑠</m:t>
                    </m:r>
                    <m:d>
                      <m:dPr>
                        <m:ctrlPr>
                          <a:rPr lang="de-DE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/>
                          </a:rPr>
                          <m:t>𝑛𝑜𝑖𝑠𝑒</m:t>
                        </m:r>
                      </m:e>
                    </m:d>
                    <m:r>
                      <a:rPr lang="de-DE" sz="1800" b="0" i="1" smtClean="0">
                        <a:latin typeface="Cambria Math"/>
                      </a:rPr>
                      <m:t>∗ </m:t>
                    </m:r>
                    <m:r>
                      <a:rPr lang="de-DE" sz="1800" b="0" i="1" smtClean="0">
                        <a:latin typeface="Cambria Math"/>
                      </a:rPr>
                      <m:t>𝑡𝑒𝑚𝑝𝑙𝑎𝑡𝑒</m:t>
                    </m:r>
                  </m:oMath>
                </a14:m>
                <a:endParaRPr lang="de-DE" sz="1800" dirty="0" smtClean="0"/>
              </a:p>
              <a:p>
                <a:r>
                  <a:rPr lang="de-DE" sz="1800" dirty="0" err="1" smtClean="0"/>
                  <a:t>amplitude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and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peak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position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estimation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for</a:t>
                </a:r>
                <a:r>
                  <a:rPr lang="de-DE" sz="1800" dirty="0" smtClean="0"/>
                  <a:t> 1795 different </a:t>
                </a:r>
                <a:r>
                  <a:rPr lang="de-DE" sz="1800" dirty="0" err="1" smtClean="0"/>
                  <a:t>noise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samples</a:t>
                </a:r>
                <a:r>
                  <a:rPr lang="de-DE" sz="1800" dirty="0" smtClean="0"/>
                  <a:t> </a:t>
                </a:r>
              </a:p>
              <a:p>
                <a:r>
                  <a:rPr lang="de-DE" sz="1800" dirty="0" err="1"/>
                  <a:t>m</a:t>
                </a:r>
                <a:r>
                  <a:rPr lang="de-DE" sz="1800" dirty="0" err="1" smtClean="0"/>
                  <a:t>ean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of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amplitude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estimation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is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unbiased</a:t>
                </a:r>
                <a:endParaRPr lang="de-DE" sz="1800" dirty="0" smtClean="0"/>
              </a:p>
              <a:p>
                <a:r>
                  <a:rPr lang="de-DE" sz="1800" dirty="0" smtClean="0"/>
                  <a:t>Standard </a:t>
                </a:r>
                <a:r>
                  <a:rPr lang="de-DE" sz="1800" dirty="0" err="1" smtClean="0"/>
                  <a:t>deviation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of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amplitude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estimation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is</a:t>
                </a:r>
                <a:r>
                  <a:rPr lang="de-DE" sz="1800" dirty="0" smtClean="0"/>
                  <a:t> 4.7%</a:t>
                </a:r>
              </a:p>
              <a:p>
                <a:r>
                  <a:rPr lang="de-DE" sz="1800" dirty="0" err="1" smtClean="0"/>
                  <a:t>peak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position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estimate</a:t>
                </a:r>
                <a:r>
                  <a:rPr lang="de-DE" sz="1800" dirty="0" smtClean="0"/>
                  <a:t> was </a:t>
                </a:r>
                <a:r>
                  <a:rPr lang="de-DE" sz="1800" dirty="0" err="1" smtClean="0"/>
                  <a:t>always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right</a:t>
                </a:r>
                <a:r>
                  <a:rPr lang="de-DE" sz="1800" dirty="0" smtClean="0"/>
                  <a:t>!</a:t>
                </a:r>
              </a:p>
              <a:p>
                <a:pPr marL="0" indent="0">
                  <a:buNone/>
                </a:pPr>
                <a:endParaRPr lang="de-DE" sz="2000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80111" y="1198563"/>
                <a:ext cx="3168601" cy="4894262"/>
              </a:xfrm>
              <a:blipFill rotWithShape="1">
                <a:blip r:embed="rId2" cstate="print"/>
                <a:stretch>
                  <a:fillRect r="-557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2051" name="Picture 3" descr="C:\Users\unrau\Documents\peak_posi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4087978" cy="29287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3672408" cy="270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87007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Time Domain Fitting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grpSp>
        <p:nvGrpSpPr>
          <p:cNvPr id="41" name="Gruppieren 40"/>
          <p:cNvGrpSpPr/>
          <p:nvPr/>
        </p:nvGrpSpPr>
        <p:grpSpPr>
          <a:xfrm>
            <a:off x="683568" y="920176"/>
            <a:ext cx="6539892" cy="1644728"/>
            <a:chOff x="683568" y="920176"/>
            <a:chExt cx="6539892" cy="1644728"/>
          </a:xfrm>
        </p:grpSpPr>
        <p:sp>
          <p:nvSpPr>
            <p:cNvPr id="6" name="Textfeld 5"/>
            <p:cNvSpPr txBox="1"/>
            <p:nvPr/>
          </p:nvSpPr>
          <p:spPr>
            <a:xfrm>
              <a:off x="683568" y="1052736"/>
              <a:ext cx="1941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Measured</a:t>
              </a:r>
              <a:r>
                <a:rPr lang="de-DE" dirty="0" smtClean="0"/>
                <a:t> </a:t>
              </a:r>
              <a:r>
                <a:rPr lang="de-DE" dirty="0" err="1" smtClean="0"/>
                <a:t>signal</a:t>
              </a:r>
              <a:r>
                <a:rPr lang="de-DE" dirty="0"/>
                <a:t>:</a:t>
              </a:r>
            </a:p>
          </p:txBody>
        </p:sp>
        <mc:AlternateContent>
          <mc:Choice xmlns:mc="http://schemas.openxmlformats.org/markup-compatibility/2006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Requires="a14">
            <p:sp>
              <p:nvSpPr>
                <p:cNvPr id="7" name="Textfeld 6"/>
                <p:cNvSpPr txBox="1"/>
                <p:nvPr/>
              </p:nvSpPr>
              <p:spPr>
                <a:xfrm>
                  <a:off x="2411760" y="1422068"/>
                  <a:ext cx="4392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800" b="0" i="1" smtClean="0">
                            <a:latin typeface="Cambria Math"/>
                          </a:rPr>
                          <m:t>𝑆</m:t>
                        </m:r>
                        <m:d>
                          <m:dPr>
                            <m:ctrlPr>
                              <a:rPr lang="de-DE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8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de-DE" sz="2800" b="0" i="1" smtClean="0">
                            <a:latin typeface="Cambria Math"/>
                          </a:rPr>
                          <m:t>=</m:t>
                        </m:r>
                        <m:r>
                          <a:rPr lang="de-DE" sz="2800" b="0" i="1" smtClean="0">
                            <a:latin typeface="Cambria Math"/>
                          </a:rPr>
                          <m:t>𝑎</m:t>
                        </m:r>
                        <m:r>
                          <a:rPr lang="de-DE" sz="2800" b="0" i="1" smtClean="0">
                            <a:latin typeface="Cambria Math"/>
                          </a:rPr>
                          <m:t> </m:t>
                        </m:r>
                        <m:r>
                          <a:rPr lang="de-DE" sz="2800" b="0" i="1" smtClean="0">
                            <a:latin typeface="Cambria Math"/>
                          </a:rPr>
                          <m:t>𝐴</m:t>
                        </m:r>
                        <m:d>
                          <m:dPr>
                            <m:ctrlPr>
                              <a:rPr lang="de-DE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8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de-DE" sz="28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28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sz="28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de-DE" sz="2800" b="0" i="1" smtClean="0">
                            <a:latin typeface="Cambria Math"/>
                          </a:rPr>
                          <m:t>+</m:t>
                        </m:r>
                        <m:r>
                          <a:rPr lang="de-DE" sz="2800" b="0" i="1" smtClean="0">
                            <a:latin typeface="Cambria Math"/>
                          </a:rPr>
                          <m:t>𝑛</m:t>
                        </m:r>
                        <m:r>
                          <a:rPr lang="de-DE" sz="2800" b="0" i="1" smtClean="0">
                            <a:latin typeface="Cambria Math"/>
                          </a:rPr>
                          <m:t>(</m:t>
                        </m:r>
                        <m:r>
                          <a:rPr lang="de-DE" sz="2800" b="0" i="1" smtClean="0">
                            <a:latin typeface="Cambria Math"/>
                          </a:rPr>
                          <m:t>𝑡</m:t>
                        </m:r>
                        <m:r>
                          <a:rPr lang="de-DE" sz="28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de-DE" sz="2800" dirty="0"/>
                </a:p>
              </p:txBody>
            </p:sp>
          </mc:Choice>
          <mc:Fallback>
            <p:sp>
              <p:nvSpPr>
                <p:cNvPr id="7" name="Textfeld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1760" y="1422068"/>
                  <a:ext cx="4392488" cy="523220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Gerade Verbindung mit Pfeil 15"/>
            <p:cNvCxnSpPr>
              <a:stCxn id="19" idx="0"/>
            </p:cNvCxnSpPr>
            <p:nvPr/>
          </p:nvCxnSpPr>
          <p:spPr>
            <a:xfrm flipV="1">
              <a:off x="3319386" y="1891572"/>
              <a:ext cx="463726" cy="334778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/>
            <p:cNvSpPr txBox="1"/>
            <p:nvPr/>
          </p:nvSpPr>
          <p:spPr>
            <a:xfrm>
              <a:off x="2771800" y="2226350"/>
              <a:ext cx="10951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i="1" dirty="0" smtClean="0"/>
                <a:t>Amplitude</a:t>
              </a:r>
              <a:endParaRPr lang="de-DE" sz="1600" i="1" dirty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4282326" y="2226350"/>
              <a:ext cx="16578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i="1" dirty="0" smtClean="0"/>
                <a:t>Pulse </a:t>
              </a:r>
              <a:r>
                <a:rPr lang="de-DE" sz="1600" i="1" dirty="0" err="1" smtClean="0"/>
                <a:t>start</a:t>
              </a:r>
              <a:r>
                <a:rPr lang="de-DE" sz="1600" i="1" dirty="0" smtClean="0"/>
                <a:t> time </a:t>
              </a:r>
              <a:endParaRPr lang="de-DE" sz="1600" i="1" dirty="0"/>
            </a:p>
          </p:txBody>
        </p:sp>
        <p:cxnSp>
          <p:nvCxnSpPr>
            <p:cNvPr id="25" name="Gerade Verbindung mit Pfeil 24"/>
            <p:cNvCxnSpPr>
              <a:stCxn id="23" idx="0"/>
            </p:cNvCxnSpPr>
            <p:nvPr/>
          </p:nvCxnSpPr>
          <p:spPr>
            <a:xfrm flipV="1">
              <a:off x="5111239" y="1891572"/>
              <a:ext cx="0" cy="334778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/>
            <p:cNvSpPr txBox="1"/>
            <p:nvPr/>
          </p:nvSpPr>
          <p:spPr>
            <a:xfrm>
              <a:off x="6516215" y="2226350"/>
              <a:ext cx="7072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i="1" dirty="0" smtClean="0"/>
                <a:t>Noise</a:t>
              </a:r>
              <a:endParaRPr lang="de-DE" sz="1600" i="1" dirty="0"/>
            </a:p>
          </p:txBody>
        </p:sp>
        <p:cxnSp>
          <p:nvCxnSpPr>
            <p:cNvPr id="27" name="Gerade Verbindung mit Pfeil 26"/>
            <p:cNvCxnSpPr/>
            <p:nvPr/>
          </p:nvCxnSpPr>
          <p:spPr>
            <a:xfrm flipH="1" flipV="1">
              <a:off x="6084168" y="1891572"/>
              <a:ext cx="576064" cy="288032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Geschweifte Klammer rechts 29"/>
            <p:cNvSpPr/>
            <p:nvPr/>
          </p:nvSpPr>
          <p:spPr>
            <a:xfrm rot="16200000">
              <a:off x="4478158" y="603500"/>
              <a:ext cx="324036" cy="159184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3460418" y="920176"/>
              <a:ext cx="23615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i="1" dirty="0" err="1" smtClean="0"/>
                <a:t>Expected</a:t>
              </a:r>
              <a:r>
                <a:rPr lang="de-DE" sz="1600" i="1" dirty="0" smtClean="0"/>
                <a:t> </a:t>
              </a:r>
              <a:r>
                <a:rPr lang="de-DE" sz="1600" i="1" dirty="0" err="1" smtClean="0"/>
                <a:t>signal</a:t>
              </a:r>
              <a:r>
                <a:rPr lang="de-DE" sz="1600" i="1" dirty="0" smtClean="0"/>
                <a:t> </a:t>
              </a:r>
              <a:r>
                <a:rPr lang="de-DE" sz="1600" i="1" dirty="0" err="1" smtClean="0"/>
                <a:t>at</a:t>
              </a:r>
              <a:r>
                <a:rPr lang="de-DE" sz="1600" i="1" dirty="0" smtClean="0"/>
                <a:t> </a:t>
              </a:r>
              <a:r>
                <a:rPr lang="de-DE" sz="1600" i="1" dirty="0" err="1" smtClean="0"/>
                <a:t>input</a:t>
              </a:r>
              <a:endParaRPr lang="de-DE" sz="1600" i="1" dirty="0"/>
            </a:p>
          </p:txBody>
        </p:sp>
      </p:grpSp>
      <mc:AlternateContent>
        <mc:Choice xmlns:mc="http://schemas.openxmlformats.org/markup-compatibility/2006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Requires="a14">
          <p:sp>
            <p:nvSpPr>
              <p:cNvPr id="33" name="Textfeld 32"/>
              <p:cNvSpPr txBox="1"/>
              <p:nvPr/>
            </p:nvSpPr>
            <p:spPr>
              <a:xfrm>
                <a:off x="683569" y="2912140"/>
                <a:ext cx="7056783" cy="70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For </a:t>
                </a:r>
                <a:r>
                  <a:rPr lang="de-DE" dirty="0" err="1" smtClean="0"/>
                  <a:t>white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noise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/>
                      </a:rPr>
                      <m:t>𝑛</m:t>
                    </m:r>
                    <m:r>
                      <a:rPr lang="de-DE" sz="2000" i="1" dirty="0" smtClean="0">
                        <a:latin typeface="Cambria Math"/>
                      </a:rPr>
                      <m:t>(</m:t>
                    </m:r>
                    <m:r>
                      <a:rPr lang="de-DE" sz="2000" i="1" dirty="0" smtClean="0">
                        <a:latin typeface="Cambria Math"/>
                      </a:rPr>
                      <m:t>𝑡</m:t>
                    </m:r>
                    <m:r>
                      <a:rPr lang="de-DE" sz="20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de-DE" sz="2000" dirty="0" smtClean="0"/>
                  <a:t>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variance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sz="20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de-DE" sz="200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best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parameter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estimation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minimizes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sz="2000" i="1" smtClean="0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p>
                        <m:r>
                          <a:rPr lang="de-DE" sz="200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 smtClean="0"/>
                  <a:t> in time </a:t>
                </a:r>
                <a:r>
                  <a:rPr lang="de-DE" dirty="0" err="1" smtClean="0"/>
                  <a:t>domain</a:t>
                </a:r>
                <a:r>
                  <a:rPr lang="de-DE" dirty="0" smtClean="0"/>
                  <a:t>:</a:t>
                </a:r>
                <a:endParaRPr lang="de-DE" dirty="0"/>
              </a:p>
            </p:txBody>
          </p:sp>
        </mc:Choice>
        <mc:Fallback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9" y="2912140"/>
                <a:ext cx="7056783" cy="70698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691" b="-129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Requires="a14">
          <p:sp>
            <p:nvSpPr>
              <p:cNvPr id="34" name="Textfeld 33"/>
              <p:cNvSpPr txBox="1"/>
              <p:nvPr/>
            </p:nvSpPr>
            <p:spPr>
              <a:xfrm>
                <a:off x="683569" y="3933056"/>
                <a:ext cx="3647922" cy="1303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2800" i="1" smtClean="0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p>
                          <m:r>
                            <a:rPr lang="de-DE" sz="280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2800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de-DE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de-DE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de-DE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b="0" i="1" smtClean="0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de-DE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800" b="0" i="1" smtClean="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de-DE" sz="28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28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de-DE" sz="2800" b="0" i="1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de-DE" sz="2800" b="0" i="1" smtClean="0">
                                      <a:latin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de-DE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800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de-DE" sz="28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2800" b="0" i="1" smtClean="0">
                                      <a:latin typeface="Cambria Math"/>
                                    </a:rPr>
                                    <m:t> )</m:t>
                                  </m:r>
                                </m:e>
                                <m:sup>
                                  <m:r>
                                    <a:rPr lang="de-DE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de-DE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de-DE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2800" dirty="0"/>
              </a:p>
            </p:txBody>
          </p:sp>
        </mc:Choice>
        <mc:Fallback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9" y="3933056"/>
                <a:ext cx="3647922" cy="130388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feld 34"/>
          <p:cNvSpPr txBox="1"/>
          <p:nvPr/>
        </p:nvSpPr>
        <p:spPr>
          <a:xfrm>
            <a:off x="4773900" y="4400331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</a:t>
            </a:r>
            <a:r>
              <a:rPr lang="de-DE" dirty="0" smtClean="0"/>
              <a:t>inimal </a:t>
            </a:r>
            <a:r>
              <a:rPr lang="de-DE" dirty="0" err="1" smtClean="0"/>
              <a:t>at</a:t>
            </a:r>
            <a:r>
              <a:rPr lang="de-DE" dirty="0" smtClean="0"/>
              <a:t>:</a:t>
            </a:r>
            <a:endParaRPr lang="de-DE" dirty="0"/>
          </a:p>
        </p:txBody>
      </p:sp>
      <mc:AlternateContent>
        <mc:Choice xmlns:mc="http://schemas.openxmlformats.org/markup-compatibility/2006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Requires="a14">
          <p:sp>
            <p:nvSpPr>
              <p:cNvPr id="36" name="Textfeld 35"/>
              <p:cNvSpPr txBox="1"/>
              <p:nvPr/>
            </p:nvSpPr>
            <p:spPr>
              <a:xfrm>
                <a:off x="6084168" y="4064053"/>
                <a:ext cx="1986185" cy="998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2800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de-DE" sz="28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de-DE" sz="2800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de-DE" sz="2800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de-DE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de-DE" sz="2800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de-DE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DE" sz="28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de-DE" sz="2800" dirty="0"/>
              </a:p>
            </p:txBody>
          </p:sp>
        </mc:Choice>
        <mc:Fallback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064053"/>
                <a:ext cx="1986185" cy="998158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01223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Optimal </a:t>
            </a:r>
            <a:r>
              <a:rPr lang="de-DE" dirty="0" err="1" smtClean="0"/>
              <a:t>Filtering</a:t>
            </a:r>
            <a:endParaRPr lang="de-DE" dirty="0"/>
          </a:p>
        </p:txBody>
      </p:sp>
      <mc:AlternateContent>
        <mc:Choice xmlns:mc="http://schemas.openxmlformats.org/markup-compatibility/2006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Requires="a14">
          <p:sp>
            <p:nvSpPr>
              <p:cNvPr id="4" name="Inhaltsplatzhalter 3"/>
              <p:cNvSpPr>
                <a:spLocks noGrp="1"/>
              </p:cNvSpPr>
              <p:nvPr>
                <p:ph idx="1"/>
              </p:nvPr>
            </p:nvSpPr>
            <p:spPr>
              <a:xfrm>
                <a:off x="392112" y="1198563"/>
                <a:ext cx="8428359" cy="2158429"/>
              </a:xfrm>
            </p:spPr>
            <p:txBody>
              <a:bodyPr/>
              <a:lstStyle/>
              <a:p>
                <a:r>
                  <a:rPr lang="de-DE" sz="1800" dirty="0" smtClean="0"/>
                  <a:t>If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noise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is</a:t>
                </a:r>
                <a:r>
                  <a:rPr lang="de-DE" sz="1800" dirty="0" smtClean="0"/>
                  <a:t> not </a:t>
                </a:r>
                <a:r>
                  <a:rPr lang="de-DE" sz="1800" dirty="0" err="1" smtClean="0"/>
                  <a:t>white</a:t>
                </a:r>
                <a:r>
                  <a:rPr lang="de-DE" sz="1800" dirty="0" smtClean="0"/>
                  <a:t>, </a:t>
                </a:r>
                <a:r>
                  <a:rPr lang="de-DE" sz="1800" dirty="0" err="1" smtClean="0"/>
                  <a:t>then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the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values</a:t>
                </a:r>
                <a:r>
                  <a:rPr lang="de-DE" sz="1800" dirty="0" smtClean="0"/>
                  <a:t> in different time </a:t>
                </a:r>
                <a:r>
                  <a:rPr lang="de-DE" sz="1800" dirty="0" err="1" smtClean="0"/>
                  <a:t>bins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are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correlated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and</a:t>
                </a:r>
                <a:r>
                  <a:rPr lang="de-DE" sz="1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p>
                        <m:r>
                          <a:rPr lang="de-DE" sz="1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1800" dirty="0" smtClean="0"/>
                  <a:t> in time </a:t>
                </a:r>
                <a:r>
                  <a:rPr lang="de-DE" sz="1800" dirty="0" err="1" smtClean="0"/>
                  <a:t>domain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is</a:t>
                </a:r>
                <a:r>
                  <a:rPr lang="de-DE" sz="1800" dirty="0" smtClean="0"/>
                  <a:t> not </a:t>
                </a:r>
                <a:r>
                  <a:rPr lang="de-DE" sz="1800" dirty="0" err="1" smtClean="0"/>
                  <a:t>properly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normalized</a:t>
                </a:r>
                <a:endParaRPr lang="de-DE" sz="1800" dirty="0" smtClean="0"/>
              </a:p>
              <a:p>
                <a:r>
                  <a:rPr lang="de-DE" sz="1800" dirty="0" err="1"/>
                  <a:t>b</a:t>
                </a:r>
                <a:r>
                  <a:rPr lang="de-DE" sz="1800" dirty="0" err="1" smtClean="0"/>
                  <a:t>etter</a:t>
                </a:r>
                <a:r>
                  <a:rPr lang="de-DE" sz="1800" dirty="0" smtClean="0"/>
                  <a:t>: </a:t>
                </a:r>
                <a:r>
                  <a:rPr lang="de-DE" sz="1800" dirty="0" err="1" smtClean="0"/>
                  <a:t>minimizing</a:t>
                </a:r>
                <a:r>
                  <a:rPr lang="de-DE" sz="1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p>
                        <m:r>
                          <a:rPr lang="de-DE" sz="1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1800" dirty="0" smtClean="0"/>
                  <a:t> in </a:t>
                </a:r>
                <a:r>
                  <a:rPr lang="de-DE" sz="1800" dirty="0" err="1" smtClean="0"/>
                  <a:t>frequency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domain</a:t>
                </a:r>
                <a:r>
                  <a:rPr lang="de-DE" sz="1800" dirty="0" smtClean="0"/>
                  <a:t>, </a:t>
                </a:r>
                <a:r>
                  <a:rPr lang="de-DE" sz="1800" dirty="0" err="1" smtClean="0"/>
                  <a:t>weighting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each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frequency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by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its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noise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variance</a:t>
                </a:r>
                <a:endParaRPr lang="de-DE" sz="1800" dirty="0" smtClean="0"/>
              </a:p>
              <a:p>
                <a:r>
                  <a:rPr lang="de-DE" sz="1800" dirty="0"/>
                  <a:t>the </a:t>
                </a:r>
                <a:r>
                  <a:rPr lang="de-DE" sz="1800" dirty="0" err="1"/>
                  <a:t>best</a:t>
                </a:r>
                <a:r>
                  <a:rPr lang="de-DE" sz="1800" dirty="0"/>
                  <a:t> </a:t>
                </a:r>
                <a:r>
                  <a:rPr lang="de-DE" sz="1800" dirty="0" err="1"/>
                  <a:t>estimate</a:t>
                </a:r>
                <a:r>
                  <a:rPr lang="de-DE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sz="1800" i="1">
                                <a:latin typeface="Cambria Math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de-DE" sz="1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1800" dirty="0"/>
                  <a:t> </a:t>
                </a:r>
                <a:r>
                  <a:rPr lang="de-DE" sz="1800" dirty="0" err="1"/>
                  <a:t>gives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the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largest</a:t>
                </a:r>
                <a:r>
                  <a:rPr lang="de-DE" sz="1800" dirty="0"/>
                  <a:t> </a:t>
                </a:r>
                <a:r>
                  <a:rPr lang="de-DE" sz="1800" dirty="0" err="1"/>
                  <a:t>value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for</a:t>
                </a:r>
                <a:r>
                  <a:rPr lang="de-DE" sz="1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800" i="1">
                            <a:latin typeface="Cambria Math"/>
                          </a:rPr>
                        </m:ctrlPr>
                      </m:accPr>
                      <m:e>
                        <m:r>
                          <a:rPr lang="de-DE" sz="1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de-DE" sz="1800" dirty="0" smtClean="0"/>
                  <a:t> (</a:t>
                </a:r>
                <a:r>
                  <a:rPr lang="de-DE" sz="1800" dirty="0" err="1" smtClean="0"/>
                  <a:t>scan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over</a:t>
                </a:r>
                <a:r>
                  <a:rPr lang="de-DE" sz="1800" dirty="0" smtClean="0"/>
                  <a:t> a </a:t>
                </a:r>
                <a:r>
                  <a:rPr lang="de-DE" sz="1800" dirty="0" err="1" smtClean="0"/>
                  <a:t>range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of</a:t>
                </a:r>
                <a:r>
                  <a:rPr lang="de-DE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de-DE" sz="18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1800" dirty="0" smtClean="0"/>
                  <a:t> </a:t>
                </a:r>
                <a:r>
                  <a:rPr lang="de-DE" sz="1800" dirty="0" err="1" smtClean="0"/>
                  <a:t>values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to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estimate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the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peak</a:t>
                </a:r>
                <a:r>
                  <a:rPr lang="de-DE" sz="1800" dirty="0" smtClean="0"/>
                  <a:t> time) </a:t>
                </a:r>
              </a:p>
              <a:p>
                <a:endParaRPr lang="de-DE" sz="1800" dirty="0" smtClean="0"/>
              </a:p>
              <a:p>
                <a:endParaRPr lang="de-DE" dirty="0"/>
              </a:p>
            </p:txBody>
          </p:sp>
        </mc:Choice>
        <mc:Fallback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2112" y="1198563"/>
                <a:ext cx="8428359" cy="2158429"/>
              </a:xfrm>
              <a:blipFill rotWithShape="1">
                <a:blip r:embed="rId2" cstate="print"/>
                <a:stretch>
                  <a:fillRect t="-3672" r="-15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mc:AlternateContent>
        <mc:Choice xmlns:mc="http://schemas.openxmlformats.org/markup-compatibility/2006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Requires="a14">
          <p:sp>
            <p:nvSpPr>
              <p:cNvPr id="5" name="Textfeld 4"/>
              <p:cNvSpPr txBox="1"/>
              <p:nvPr/>
            </p:nvSpPr>
            <p:spPr>
              <a:xfrm>
                <a:off x="611559" y="3919603"/>
                <a:ext cx="3692421" cy="1352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2800" i="1" smtClean="0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p>
                          <m:r>
                            <a:rPr lang="de-DE" sz="280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2800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de-DE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de-DE" sz="28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de-DE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de-DE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de-DE" sz="2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de-DE" sz="2800" i="1" smtClean="0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de-DE" sz="2800" i="1">
                                                  <a:latin typeface="Cambria Math"/>
                                                </a:rPr>
                                                <m:t>𝑆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de-DE" sz="2800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  <m:r>
                                        <a:rPr lang="de-DE" sz="28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de-DE" sz="2800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de-DE" sz="2800" i="1">
                                          <a:latin typeface="Cambria Math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de-DE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de-DE" sz="2800" i="1" smtClean="0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de-DE" sz="2800" i="1">
                                                  <a:latin typeface="Cambria Math"/>
                                                </a:rPr>
                                                <m:t>𝐴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de-DE" sz="2800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de-DE" sz="2800" b="0" i="1" smtClean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  <m:sup>
                                  <m:r>
                                    <a:rPr lang="de-DE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de-DE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800" i="1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de-DE" sz="2800" i="1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de-DE" sz="2800" dirty="0"/>
              </a:p>
            </p:txBody>
          </p:sp>
        </mc:Choice>
        <mc:Fallback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59" y="3919603"/>
                <a:ext cx="3692421" cy="135248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Requires="a14">
          <p:sp>
            <p:nvSpPr>
              <p:cNvPr id="6" name="Textfeld 5"/>
              <p:cNvSpPr txBox="1"/>
              <p:nvPr/>
            </p:nvSpPr>
            <p:spPr>
              <a:xfrm>
                <a:off x="6084168" y="3460664"/>
                <a:ext cx="2132570" cy="211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2800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de-DE" sz="28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de-DE" sz="2800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de-DE" sz="2800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de-DE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de-DE" sz="28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de-DE" sz="2800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de-DE" sz="2800" b="0" i="1" smtClean="0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de-DE" sz="2800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sub>
                                    <m:sup>
                                      <m:r>
                                        <a:rPr lang="de-DE" sz="2800" b="0" i="1" smtClean="0">
                                          <a:latin typeface="Cambria Math"/>
                                        </a:rPr>
                                        <m:t> ∗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de-DE" sz="28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de-DE" sz="2800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de-DE" sz="2800" b="0" i="1" smtClean="0"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de-DE" sz="2800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800" i="1">
                                          <a:latin typeface="Cambria Math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de-DE" sz="2800" i="1">
                                          <a:latin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de-DE" sz="2800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de-DE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sz="28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de-DE" sz="28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sz="28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de-DE" sz="2800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de-DE" sz="2800" b="0" i="1" smtClean="0">
                                                      <a:latin typeface="Cambria Math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de-DE" sz="2800" b="0" i="1" smtClean="0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800" i="1">
                                          <a:latin typeface="Cambria Math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de-DE" sz="2800" i="1">
                                          <a:latin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den>
                      </m:f>
                    </m:oMath>
                  </m:oMathPara>
                </a14:m>
                <a:endParaRPr lang="de-DE" sz="2800" dirty="0"/>
              </a:p>
            </p:txBody>
          </p:sp>
        </mc:Choice>
        <mc:Fallback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460664"/>
                <a:ext cx="2132570" cy="211788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4644008" y="4411181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</a:t>
            </a:r>
            <a:r>
              <a:rPr lang="de-DE" dirty="0" smtClean="0"/>
              <a:t>inimal </a:t>
            </a:r>
            <a:r>
              <a:rPr lang="de-DE" dirty="0" err="1" smtClean="0"/>
              <a:t>at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843808" y="546044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Average </a:t>
            </a:r>
            <a:r>
              <a:rPr lang="de-DE" dirty="0" err="1" smtClean="0"/>
              <a:t>noise</a:t>
            </a:r>
            <a:r>
              <a:rPr lang="de-DE" dirty="0" smtClean="0"/>
              <a:t> power </a:t>
            </a:r>
            <a:r>
              <a:rPr lang="de-DE" dirty="0" err="1" smtClean="0"/>
              <a:t>spectral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endParaRPr lang="de-DE" dirty="0"/>
          </a:p>
        </p:txBody>
      </p:sp>
      <p:cxnSp>
        <p:nvCxnSpPr>
          <p:cNvPr id="11" name="Gerade Verbindung mit Pfeil 10"/>
          <p:cNvCxnSpPr/>
          <p:nvPr/>
        </p:nvCxnSpPr>
        <p:spPr>
          <a:xfrm flipH="1" flipV="1">
            <a:off x="3347864" y="5085184"/>
            <a:ext cx="360040" cy="36004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6563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Applying</a:t>
            </a:r>
            <a:r>
              <a:rPr lang="de-DE" dirty="0" smtClean="0"/>
              <a:t> Optimal Filter</a:t>
            </a:r>
            <a:endParaRPr lang="de-DE" dirty="0"/>
          </a:p>
        </p:txBody>
      </p:sp>
      <mc:AlternateContent>
        <mc:Choice xmlns:mc="http://schemas.openxmlformats.org/markup-compatibility/2006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196752"/>
                <a:ext cx="8136904" cy="4894262"/>
              </a:xfrm>
            </p:spPr>
            <p:txBody>
              <a:bodyPr/>
              <a:lstStyle/>
              <a:p>
                <a:r>
                  <a:rPr lang="de-DE" sz="18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1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sz="1800" b="0" i="1" smtClean="0">
                                <a:latin typeface="Cambria Math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de-DE" sz="18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1800" dirty="0" smtClean="0"/>
                  <a:t> by using </a:t>
                </a:r>
                <a:r>
                  <a:rPr lang="de-DE" sz="1800" dirty="0" err="1" smtClean="0"/>
                  <a:t>other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algorithm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or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by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scanning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over</a:t>
                </a:r>
                <a:r>
                  <a:rPr lang="de-DE" sz="1800" dirty="0" smtClean="0"/>
                  <a:t> a </a:t>
                </a:r>
                <a:r>
                  <a:rPr lang="de-DE" sz="1800" dirty="0" err="1" smtClean="0"/>
                  <a:t>range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of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start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times</a:t>
                </a:r>
                <a:r>
                  <a:rPr lang="de-DE" sz="1800" dirty="0" smtClean="0"/>
                  <a:t>, </a:t>
                </a:r>
                <a:r>
                  <a:rPr lang="de-DE" sz="1800" dirty="0" err="1" smtClean="0"/>
                  <a:t>the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best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estimate</a:t>
                </a:r>
                <a:r>
                  <a:rPr lang="de-DE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sz="1800" i="1">
                                <a:latin typeface="Cambria Math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de-DE" sz="1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1800" dirty="0" smtClean="0"/>
                  <a:t> </a:t>
                </a:r>
                <a:r>
                  <a:rPr lang="de-DE" sz="1800" dirty="0" err="1" smtClean="0"/>
                  <a:t>gives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the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largest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value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for</a:t>
                </a:r>
                <a:r>
                  <a:rPr lang="de-DE" sz="1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sz="1800" b="0" i="1" smtClean="0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de-DE" sz="1800" dirty="0" smtClean="0"/>
                  <a:t>: </a:t>
                </a:r>
              </a:p>
              <a:p>
                <a:pPr marL="0" indent="0">
                  <a:buNone/>
                </a:pPr>
                <a:endParaRPr lang="de-DE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de-DE" sz="20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2000" i="1">
                                      <a:latin typeface="Cambria Math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de-DE" sz="20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2000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de-DE" sz="2000" i="1"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de-DE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sz="200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de-DE" sz="2000" b="0" i="1" smtClean="0">
                          <a:latin typeface="Cambria Math"/>
                        </a:rPr>
                        <m:t>= 0</m:t>
                      </m:r>
                    </m:oMath>
                  </m:oMathPara>
                </a14:m>
                <a:endParaRPr lang="de-DE" sz="2000" dirty="0" smtClean="0"/>
              </a:p>
              <a:p>
                <a:r>
                  <a:rPr lang="de-DE" sz="1800" dirty="0" err="1" smtClean="0"/>
                  <a:t>Precompute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filter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kernel</a:t>
                </a:r>
                <a:r>
                  <a:rPr lang="de-DE" sz="1800" dirty="0" smtClean="0"/>
                  <a:t>:</a:t>
                </a:r>
              </a:p>
              <a:p>
                <a:endParaRPr lang="de-DE" sz="1800" dirty="0" smtClean="0"/>
              </a:p>
              <a:p>
                <a:endParaRPr lang="de-DE" sz="1800" dirty="0"/>
              </a:p>
              <a:p>
                <a:endParaRPr lang="de-DE" sz="1800" dirty="0" smtClean="0"/>
              </a:p>
              <a:p>
                <a:r>
                  <a:rPr lang="de-DE" sz="1800" dirty="0" err="1" smtClean="0"/>
                  <a:t>Compute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the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amplitude</a:t>
                </a:r>
                <a:r>
                  <a:rPr lang="de-DE" sz="2000" dirty="0" smtClean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2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de-DE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de-DE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de-DE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de-DE" sz="2000" i="1">
                                  <a:latin typeface="Cambria Math"/>
                                </a:rPr>
                                <m:t>∗</m:t>
                              </m:r>
                              <m:r>
                                <a:rPr lang="de-DE" sz="2000" i="1">
                                  <a:latin typeface="Cambria Math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de-DE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de-DE" sz="2000" b="0" i="1" smtClean="0">
                              <a:latin typeface="Cambria Math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de-DE" sz="2000" dirty="0" smtClean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196752"/>
                <a:ext cx="8136904" cy="4894262"/>
              </a:xfrm>
              <a:blipFill rotWithShape="1">
                <a:blip r:embed="rId2" cstate="print"/>
                <a:stretch>
                  <a:fillRect l="-75" t="-17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mc:AlternateContent>
        <mc:Choice xmlns:mc="http://schemas.openxmlformats.org/markup-compatibility/2006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Requires="a14">
          <p:sp>
            <p:nvSpPr>
              <p:cNvPr id="6" name="Textfeld 5"/>
              <p:cNvSpPr txBox="1"/>
              <p:nvPr/>
            </p:nvSpPr>
            <p:spPr>
              <a:xfrm>
                <a:off x="3707904" y="2708920"/>
                <a:ext cx="1902892" cy="1539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h</m:t>
                          </m:r>
                        </m:e>
                      </m:acc>
                      <m:d>
                        <m:d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de-DE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de-DE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de-DE" sz="20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2000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2000" i="1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de-DE" sz="2000" i="1">
                                      <a:latin typeface="Cambria Math"/>
                                    </a:rPr>
                                    <m:t> ∗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de-DE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de-DE" sz="2000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de-DE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sz="20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de-DE" sz="20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sz="20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de-DE" sz="2000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de-DE" sz="2000" b="0" i="1" smtClean="0">
                                                      <a:latin typeface="Cambria Math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de-DE" sz="2000" b="0" i="1" smtClean="0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i="1">
                                          <a:latin typeface="Cambria Math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den>
                      </m:f>
                    </m:oMath>
                  </m:oMathPara>
                </a14:m>
                <a:endParaRPr lang="de-DE" sz="2000" dirty="0"/>
              </a:p>
            </p:txBody>
          </p:sp>
        </mc:Choice>
        <mc:Fallback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708920"/>
                <a:ext cx="1902892" cy="153946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71907508"/>
      </p:ext>
    </p:extLst>
  </p:cSld>
  <p:clrMapOvr>
    <a:masterClrMapping/>
  </p:clrMapOvr>
  <mc:AlternateContent>
    <mc:Choice xmlns:mc="http://schemas.openxmlformats.org/markup-compatibility/2006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Applying</a:t>
            </a:r>
            <a:r>
              <a:rPr lang="de-DE" dirty="0" smtClean="0"/>
              <a:t> Optimal Filter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7" name="Picture 2" descr="C:\Users\unrau\Documents\optimalfilterkern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80748"/>
            <a:ext cx="5493148" cy="3514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nrau\Documents\noisepsd_signal_templat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11942" t="2771" r="3351" b="7279"/>
          <a:stretch/>
        </p:blipFill>
        <p:spPr bwMode="auto">
          <a:xfrm>
            <a:off x="342900" y="1120140"/>
            <a:ext cx="2369820" cy="34975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Gerade Verbindung mit Pfeil 8"/>
          <p:cNvCxnSpPr/>
          <p:nvPr/>
        </p:nvCxnSpPr>
        <p:spPr>
          <a:xfrm>
            <a:off x="2555776" y="1844824"/>
            <a:ext cx="936104" cy="21602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V="1">
            <a:off x="2624748" y="3861048"/>
            <a:ext cx="795124" cy="2324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feil nach rechts 12"/>
          <p:cNvSpPr/>
          <p:nvPr/>
        </p:nvSpPr>
        <p:spPr>
          <a:xfrm>
            <a:off x="2598244" y="2817505"/>
            <a:ext cx="677612" cy="416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unten 15"/>
          <p:cNvSpPr/>
          <p:nvPr/>
        </p:nvSpPr>
        <p:spPr>
          <a:xfrm>
            <a:off x="6614900" y="4869160"/>
            <a:ext cx="49378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4427984" y="551723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amplitude</a:t>
            </a:r>
            <a:endParaRPr lang="de-DE" dirty="0" smtClean="0"/>
          </a:p>
        </p:txBody>
      </p:sp>
      <p:sp>
        <p:nvSpPr>
          <p:cNvPr id="20" name="Pfeil nach unten 19"/>
          <p:cNvSpPr/>
          <p:nvPr/>
        </p:nvSpPr>
        <p:spPr>
          <a:xfrm>
            <a:off x="4773561" y="4844752"/>
            <a:ext cx="49378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6269323" y="552115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</a:t>
            </a:r>
            <a:r>
              <a:rPr lang="de-DE" dirty="0" err="1" smtClean="0"/>
              <a:t>eak</a:t>
            </a:r>
            <a:r>
              <a:rPr lang="de-DE" dirty="0" smtClean="0"/>
              <a:t> time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297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390525" y="203200"/>
            <a:ext cx="6911975" cy="5619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Conclusions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&amp; </a:t>
            </a:r>
            <a:r>
              <a:rPr kumimoji="0" lang="de-D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outlook</a:t>
            </a:r>
            <a:endParaRPr kumimoji="0" lang="de-DE" sz="24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400" b="1" kern="0" dirty="0" smtClean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dirty="0" err="1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trapezoidal</a:t>
            </a:r>
            <a:r>
              <a:rPr lang="de-DE" sz="2400" b="1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 filter: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400" b="1" kern="0" dirty="0" smtClean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400" b="1" kern="0" dirty="0" smtClean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optimal filter: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691680" y="2060848"/>
            <a:ext cx="635622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dirty="0" smtClean="0"/>
              <a:t> robust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dirty="0" smtClean="0"/>
              <a:t> precise reconstruction of position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dirty="0" smtClean="0"/>
              <a:t> amplitude spreading o(5%) for large signals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dirty="0" smtClean="0"/>
              <a:t> not optimally filtering the noise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endParaRPr lang="en-GB" dirty="0" smtClean="0"/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endParaRPr lang="en-GB" dirty="0" smtClean="0"/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endParaRPr lang="en-GB" dirty="0" smtClean="0"/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dirty="0" smtClean="0"/>
              <a:t> weighting the allowed frequencies depending on the noise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dirty="0" smtClean="0"/>
              <a:t> optimal discrimination signal-to-noise in frequency domain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dirty="0" smtClean="0"/>
              <a:t> depends on correct model of noise frequency spectrum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dirty="0" smtClean="0"/>
              <a:t> modified optimal filter used so far in Edelweiss-2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dirty="0" smtClean="0"/>
              <a:t> full optimal filter under investigation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390525" y="203200"/>
            <a:ext cx="6911975" cy="5619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Conclusions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&amp; </a:t>
            </a:r>
            <a:r>
              <a:rPr kumimoji="0" lang="de-D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outlook</a:t>
            </a:r>
            <a:endParaRPr kumimoji="0" lang="de-DE" sz="24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optimal filter: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691680" y="1412776"/>
            <a:ext cx="63562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</a:pPr>
            <a:endParaRPr lang="en-GB" dirty="0" smtClean="0"/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dirty="0" smtClean="0"/>
              <a:t> weighting the allowed frequencies depending on the noise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dirty="0" smtClean="0"/>
              <a:t> optimal discrimination signal-to-noise in frequency domain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dirty="0" smtClean="0"/>
              <a:t> depends on correct model of noise frequency spectrum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dirty="0" smtClean="0"/>
              <a:t> modified optimal filter used so far in Edelweiss-2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dirty="0" smtClean="0"/>
              <a:t> full optimal filter under investigation</a:t>
            </a:r>
            <a:endParaRPr lang="en-GB" dirty="0"/>
          </a:p>
        </p:txBody>
      </p:sp>
      <p:pic>
        <p:nvPicPr>
          <p:cNvPr id="5" name="Picture 2" descr="C:\Users\unrau\Documents\optfil_amp_estimate_15rms_sim_noi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24222"/>
            <a:ext cx="4824536" cy="36361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Rechteck 5"/>
          <p:cNvSpPr/>
          <p:nvPr/>
        </p:nvSpPr>
        <p:spPr>
          <a:xfrm rot="21185047">
            <a:off x="1157595" y="3794470"/>
            <a:ext cx="2533619" cy="850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 smtClean="0"/>
              <a:t>Preliminary</a:t>
            </a:r>
            <a:r>
              <a:rPr lang="de-DE" sz="2400" dirty="0" smtClean="0"/>
              <a:t>!</a:t>
            </a:r>
            <a:endParaRPr lang="de-DE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Direct</a:t>
            </a:r>
            <a:r>
              <a:rPr lang="de-DE" dirty="0" smtClean="0"/>
              <a:t> </a:t>
            </a:r>
            <a:r>
              <a:rPr lang="de-DE" dirty="0" err="1" smtClean="0"/>
              <a:t>detection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WIMPs </a:t>
            </a:r>
            <a:br>
              <a:rPr lang="de-DE" dirty="0" smtClean="0"/>
            </a:br>
            <a:r>
              <a:rPr lang="de-DE" dirty="0" smtClean="0"/>
              <a:t>(weak interacting massive particles)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2743200" y="1143000"/>
            <a:ext cx="4061343" cy="1932975"/>
            <a:chOff x="158" y="834"/>
            <a:chExt cx="2834" cy="1235"/>
          </a:xfrm>
        </p:grpSpPr>
        <p:sp>
          <p:nvSpPr>
            <p:cNvPr id="5" name="Text Box 38"/>
            <p:cNvSpPr txBox="1">
              <a:spLocks noChangeArrowheads="1"/>
            </p:cNvSpPr>
            <p:nvPr/>
          </p:nvSpPr>
          <p:spPr bwMode="auto">
            <a:xfrm>
              <a:off x="1858" y="1227"/>
              <a:ext cx="1134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 defTabSz="757238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57238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57238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57238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57238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57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57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57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57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1600" dirty="0">
                  <a:solidFill>
                    <a:srgbClr val="000099"/>
                  </a:solidFill>
                </a:rPr>
                <a:t>Count rate:</a:t>
              </a:r>
            </a:p>
            <a:p>
              <a:pPr>
                <a:spcBef>
                  <a:spcPct val="50000"/>
                </a:spcBef>
              </a:pPr>
              <a:r>
                <a:rPr lang="de-DE" b="1" dirty="0">
                  <a:solidFill>
                    <a:srgbClr val="FF0000"/>
                  </a:solidFill>
                </a:rPr>
                <a:t>&lt; 10</a:t>
              </a:r>
              <a:r>
                <a:rPr lang="de-DE" b="1" baseline="30000" dirty="0">
                  <a:solidFill>
                    <a:srgbClr val="FF0000"/>
                  </a:solidFill>
                </a:rPr>
                <a:t>-2</a:t>
              </a:r>
              <a:r>
                <a:rPr lang="de-DE" b="1" dirty="0">
                  <a:solidFill>
                    <a:srgbClr val="FF0000"/>
                  </a:solidFill>
                </a:rPr>
                <a:t> </a:t>
              </a:r>
              <a:r>
                <a:rPr lang="de-DE" sz="1600" dirty="0" err="1">
                  <a:solidFill>
                    <a:srgbClr val="FF0000"/>
                  </a:solidFill>
                </a:rPr>
                <a:t>evt</a:t>
              </a:r>
              <a:r>
                <a:rPr lang="de-DE" sz="1600" dirty="0">
                  <a:solidFill>
                    <a:srgbClr val="FF0000"/>
                  </a:solidFill>
                </a:rPr>
                <a:t>/kg/</a:t>
              </a:r>
              <a:r>
                <a:rPr lang="de-DE" sz="1600" dirty="0" err="1">
                  <a:solidFill>
                    <a:srgbClr val="FF0000"/>
                  </a:solidFill>
                </a:rPr>
                <a:t>day</a:t>
              </a:r>
              <a:r>
                <a:rPr lang="de-DE" sz="1600" dirty="0">
                  <a:solidFill>
                    <a:srgbClr val="FF0000"/>
                  </a:solidFill>
                </a:rPr>
                <a:t>!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6" name="Group 39"/>
            <p:cNvGrpSpPr>
              <a:grpSpLocks/>
            </p:cNvGrpSpPr>
            <p:nvPr/>
          </p:nvGrpSpPr>
          <p:grpSpPr bwMode="auto">
            <a:xfrm>
              <a:off x="158" y="834"/>
              <a:ext cx="1497" cy="1235"/>
              <a:chOff x="158" y="834"/>
              <a:chExt cx="1497" cy="1235"/>
            </a:xfrm>
          </p:grpSpPr>
          <p:sp>
            <p:nvSpPr>
              <p:cNvPr id="8" name="Text Box 40"/>
              <p:cNvSpPr txBox="1">
                <a:spLocks noChangeArrowheads="1"/>
              </p:cNvSpPr>
              <p:nvPr/>
            </p:nvSpPr>
            <p:spPr bwMode="auto">
              <a:xfrm>
                <a:off x="158" y="845"/>
                <a:ext cx="50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>
                    <a:solidFill>
                      <a:srgbClr val="003300"/>
                    </a:solidFill>
                    <a:latin typeface="Tahoma" pitchFamily="34" charset="0"/>
                  </a:rPr>
                  <a:t>WIMP</a:t>
                </a:r>
                <a:r>
                  <a:rPr lang="fr-FR" sz="2000">
                    <a:solidFill>
                      <a:srgbClr val="339966"/>
                    </a:solidFill>
                    <a:latin typeface="Tahoma" pitchFamily="34" charset="0"/>
                  </a:rPr>
                  <a:t> </a:t>
                </a:r>
              </a:p>
            </p:txBody>
          </p:sp>
          <p:sp>
            <p:nvSpPr>
              <p:cNvPr id="9" name="Line 41"/>
              <p:cNvSpPr>
                <a:spLocks noChangeShapeType="1"/>
              </p:cNvSpPr>
              <p:nvPr/>
            </p:nvSpPr>
            <p:spPr bwMode="auto">
              <a:xfrm rot="-4054100">
                <a:off x="932" y="1053"/>
                <a:ext cx="326" cy="256"/>
              </a:xfrm>
              <a:prstGeom prst="line">
                <a:avLst/>
              </a:prstGeom>
              <a:noFill/>
              <a:ln w="44450">
                <a:solidFill>
                  <a:srgbClr val="339966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" name="Text Box 42"/>
              <p:cNvSpPr txBox="1">
                <a:spLocks noChangeArrowheads="1"/>
              </p:cNvSpPr>
              <p:nvPr/>
            </p:nvSpPr>
            <p:spPr bwMode="auto">
              <a:xfrm>
                <a:off x="748" y="834"/>
                <a:ext cx="89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>
                    <a:solidFill>
                      <a:srgbClr val="003300"/>
                    </a:solidFill>
                    <a:latin typeface="Tahoma" pitchFamily="34" charset="0"/>
                  </a:rPr>
                  <a:t>Scatt. WIMP</a:t>
                </a:r>
              </a:p>
            </p:txBody>
          </p:sp>
          <p:sp>
            <p:nvSpPr>
              <p:cNvPr id="11" name="Line 43"/>
              <p:cNvSpPr>
                <a:spLocks noChangeShapeType="1"/>
              </p:cNvSpPr>
              <p:nvPr/>
            </p:nvSpPr>
            <p:spPr bwMode="auto">
              <a:xfrm>
                <a:off x="399" y="1047"/>
                <a:ext cx="299" cy="249"/>
              </a:xfrm>
              <a:prstGeom prst="line">
                <a:avLst/>
              </a:prstGeom>
              <a:noFill/>
              <a:ln w="38100">
                <a:solidFill>
                  <a:srgbClr val="3399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Line 44"/>
              <p:cNvSpPr>
                <a:spLocks noChangeShapeType="1"/>
              </p:cNvSpPr>
              <p:nvPr/>
            </p:nvSpPr>
            <p:spPr bwMode="auto">
              <a:xfrm rot="20940000" flipH="1">
                <a:off x="778" y="1472"/>
                <a:ext cx="38" cy="181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" name="Text Box 45"/>
              <p:cNvSpPr txBox="1">
                <a:spLocks noChangeArrowheads="1"/>
              </p:cNvSpPr>
              <p:nvPr/>
            </p:nvSpPr>
            <p:spPr bwMode="auto">
              <a:xfrm>
                <a:off x="176" y="1684"/>
                <a:ext cx="1479" cy="3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solidFill>
                      <a:srgbClr val="FF6600"/>
                    </a:solidFill>
                    <a:latin typeface="Tahoma" pitchFamily="34" charset="0"/>
                  </a:rPr>
                  <a:t>Recoil </a:t>
                </a:r>
              </a:p>
              <a:p>
                <a:pPr eaLnBrk="1" hangingPunct="1"/>
                <a:r>
                  <a:rPr lang="en-US" sz="1600" dirty="0">
                    <a:solidFill>
                      <a:srgbClr val="FF6600"/>
                    </a:solidFill>
                    <a:latin typeface="Tahoma" pitchFamily="34" charset="0"/>
                  </a:rPr>
                  <a:t>nucleus </a:t>
                </a:r>
                <a:r>
                  <a:rPr lang="en-US" sz="1600" dirty="0">
                    <a:solidFill>
                      <a:srgbClr val="FF6600"/>
                    </a:solidFill>
                    <a:latin typeface="Tahoma" pitchFamily="34" charset="0"/>
                    <a:sym typeface="Symbol" pitchFamily="18" charset="2"/>
                  </a:rPr>
                  <a:t> </a:t>
                </a:r>
                <a:r>
                  <a:rPr lang="en-US" b="1" dirty="0">
                    <a:solidFill>
                      <a:srgbClr val="FF0000"/>
                    </a:solidFill>
                    <a:sym typeface="Symbol" pitchFamily="18" charset="2"/>
                  </a:rPr>
                  <a:t>E</a:t>
                </a:r>
                <a:r>
                  <a:rPr lang="en-US" b="1" baseline="-25000" dirty="0">
                    <a:solidFill>
                      <a:srgbClr val="FF0000"/>
                    </a:solidFill>
                    <a:sym typeface="Symbol" pitchFamily="18" charset="2"/>
                  </a:rPr>
                  <a:t>R</a:t>
                </a:r>
                <a:r>
                  <a:rPr lang="en-US" baseline="-25000" dirty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~10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keV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4" name="Group 46"/>
              <p:cNvGrpSpPr>
                <a:grpSpLocks/>
              </p:cNvGrpSpPr>
              <p:nvPr/>
            </p:nvGrpSpPr>
            <p:grpSpPr bwMode="auto">
              <a:xfrm>
                <a:off x="703" y="1661"/>
                <a:ext cx="191" cy="202"/>
                <a:chOff x="3828" y="1032"/>
                <a:chExt cx="1500" cy="1560"/>
              </a:xfrm>
            </p:grpSpPr>
            <p:sp>
              <p:nvSpPr>
                <p:cNvPr id="16" name="Oval 47"/>
                <p:cNvSpPr>
                  <a:spLocks noChangeArrowheads="1"/>
                </p:cNvSpPr>
                <p:nvPr/>
              </p:nvSpPr>
              <p:spPr bwMode="auto">
                <a:xfrm>
                  <a:off x="3828" y="1584"/>
                  <a:ext cx="576" cy="5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7" name="Oval 48"/>
                <p:cNvSpPr>
                  <a:spLocks noChangeArrowheads="1"/>
                </p:cNvSpPr>
                <p:nvPr/>
              </p:nvSpPr>
              <p:spPr bwMode="auto">
                <a:xfrm>
                  <a:off x="4224" y="2016"/>
                  <a:ext cx="576" cy="5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8" name="Oval 49"/>
                <p:cNvSpPr>
                  <a:spLocks noChangeArrowheads="1"/>
                </p:cNvSpPr>
                <p:nvPr/>
              </p:nvSpPr>
              <p:spPr bwMode="auto">
                <a:xfrm>
                  <a:off x="4656" y="1200"/>
                  <a:ext cx="576" cy="5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9" name="Oval 50"/>
                <p:cNvSpPr>
                  <a:spLocks noChangeArrowheads="1"/>
                </p:cNvSpPr>
                <p:nvPr/>
              </p:nvSpPr>
              <p:spPr bwMode="auto">
                <a:xfrm>
                  <a:off x="4032" y="1104"/>
                  <a:ext cx="576" cy="5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0" name="Oval 51"/>
                <p:cNvSpPr>
                  <a:spLocks noChangeArrowheads="1"/>
                </p:cNvSpPr>
                <p:nvPr/>
              </p:nvSpPr>
              <p:spPr bwMode="auto">
                <a:xfrm>
                  <a:off x="3876" y="1284"/>
                  <a:ext cx="576" cy="5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99"/>
                    </a:gs>
                    <a:gs pos="100000">
                      <a:srgbClr val="CDD7E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1" name="Oval 52"/>
                <p:cNvSpPr>
                  <a:spLocks noChangeArrowheads="1"/>
                </p:cNvSpPr>
                <p:nvPr/>
              </p:nvSpPr>
              <p:spPr bwMode="auto">
                <a:xfrm>
                  <a:off x="4416" y="1032"/>
                  <a:ext cx="576" cy="5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99"/>
                    </a:gs>
                    <a:gs pos="100000">
                      <a:srgbClr val="CDD7E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" name="Oval 53"/>
                <p:cNvSpPr>
                  <a:spLocks noChangeArrowheads="1"/>
                </p:cNvSpPr>
                <p:nvPr/>
              </p:nvSpPr>
              <p:spPr bwMode="auto">
                <a:xfrm>
                  <a:off x="3996" y="1896"/>
                  <a:ext cx="576" cy="5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99"/>
                    </a:gs>
                    <a:gs pos="100000">
                      <a:srgbClr val="CDD7E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3" name="Oval 54"/>
                <p:cNvSpPr>
                  <a:spLocks noChangeArrowheads="1"/>
                </p:cNvSpPr>
                <p:nvPr/>
              </p:nvSpPr>
              <p:spPr bwMode="auto">
                <a:xfrm>
                  <a:off x="4752" y="1488"/>
                  <a:ext cx="576" cy="5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99"/>
                    </a:gs>
                    <a:gs pos="100000">
                      <a:srgbClr val="CDD7E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4" name="Oval 55"/>
                <p:cNvSpPr>
                  <a:spLocks noChangeArrowheads="1"/>
                </p:cNvSpPr>
                <p:nvPr/>
              </p:nvSpPr>
              <p:spPr bwMode="auto">
                <a:xfrm>
                  <a:off x="4488" y="1944"/>
                  <a:ext cx="576" cy="5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99"/>
                    </a:gs>
                    <a:gs pos="100000">
                      <a:srgbClr val="CDD7E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5" name="Oval 56"/>
                <p:cNvSpPr>
                  <a:spLocks noChangeArrowheads="1"/>
                </p:cNvSpPr>
                <p:nvPr/>
              </p:nvSpPr>
              <p:spPr bwMode="auto">
                <a:xfrm>
                  <a:off x="4704" y="1728"/>
                  <a:ext cx="576" cy="5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6" name="Oval 57"/>
                <p:cNvSpPr>
                  <a:spLocks noChangeArrowheads="1"/>
                </p:cNvSpPr>
                <p:nvPr/>
              </p:nvSpPr>
              <p:spPr bwMode="auto">
                <a:xfrm>
                  <a:off x="4224" y="1344"/>
                  <a:ext cx="576" cy="5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7" name="Oval 58"/>
                <p:cNvSpPr>
                  <a:spLocks noChangeArrowheads="1"/>
                </p:cNvSpPr>
                <p:nvPr/>
              </p:nvSpPr>
              <p:spPr bwMode="auto">
                <a:xfrm>
                  <a:off x="4608" y="1536"/>
                  <a:ext cx="576" cy="5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99"/>
                    </a:gs>
                    <a:gs pos="100000">
                      <a:srgbClr val="CDD7E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8" name="Oval 59"/>
                <p:cNvSpPr>
                  <a:spLocks noChangeArrowheads="1"/>
                </p:cNvSpPr>
                <p:nvPr/>
              </p:nvSpPr>
              <p:spPr bwMode="auto">
                <a:xfrm>
                  <a:off x="4272" y="1632"/>
                  <a:ext cx="576" cy="5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pic>
            <p:nvPicPr>
              <p:cNvPr id="15" name="Picture 60" descr="nucleus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30000" contrast="-50000"/>
                <a:extLst>
                  <a:ext uri="{28A0092B-C50C-407E-A947-70E740481C1C}">
    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1253"/>
                <a:ext cx="20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AutoShape 61"/>
            <p:cNvSpPr>
              <a:spLocks/>
            </p:cNvSpPr>
            <p:nvPr/>
          </p:nvSpPr>
          <p:spPr bwMode="auto">
            <a:xfrm>
              <a:off x="1767" y="935"/>
              <a:ext cx="91" cy="1044"/>
            </a:xfrm>
            <a:prstGeom prst="rightBrace">
              <a:avLst>
                <a:gd name="adj1" fmla="val 95604"/>
                <a:gd name="adj2" fmla="val 50000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mc:AlternateContent>
        <mc:Choice xmlns:mc="http://schemas.openxmlformats.org/markup-compatibility/2006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Requires="a14">
          <p:graphicFrame>
            <p:nvGraphicFramePr>
              <p:cNvPr id="31" name="Diagramm 30"/>
              <p:cNvGraphicFramePr/>
              <p:nvPr>
                <p:extLst>
                  <p:ext uri="{D42A27DB-BD31-4B8C-83A1-F6EECF244321}">
                    <p14:modId xmlns:p14="http://schemas.microsoft.com/office/powerpoint/2010/main" val="452940067"/>
                  </p:ext>
                </p:extLst>
              </p:nvPr>
            </p:nvGraphicFramePr>
            <p:xfrm>
              <a:off x="323528" y="2708920"/>
              <a:ext cx="8465079" cy="352839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31" name="Diagramm 30"/>
              <p:cNvGraphicFramePr/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452940067"/>
                  </p:ext>
                </p:extLst>
              </p:nvPr>
            </p:nvGraphicFramePr>
            <p:xfrm>
              <a:off x="323528" y="2708920"/>
              <a:ext cx="8465079" cy="3528392"/>
            </p:xfrm>
            <a:graphic>
              <a:graphicData uri="http://schemas.openxmlformats.org/drawingml/2006/diagram">
                <a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35475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r>
              <a:rPr lang="de-DE" dirty="0" smtClean="0"/>
              <a:t> &amp; </a:t>
            </a:r>
            <a:r>
              <a:rPr lang="de-DE" dirty="0" err="1" smtClean="0"/>
              <a:t>outlook</a:t>
            </a:r>
            <a:endParaRPr lang="de-DE" dirty="0"/>
          </a:p>
        </p:txBody>
      </p:sp>
      <p:sp>
        <p:nvSpPr>
          <p:cNvPr id="3" name="Inhaltsplatzhalt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2188" t="-1870"/>
            </a:stretch>
          </a:blipFill>
        </p:spPr>
        <p:txBody>
          <a:bodyPr/>
          <a:lstStyle/>
          <a:p>
            <a:r>
              <a:rPr lang="de-DE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160480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endParaRPr lang="de-DE" dirty="0"/>
          </a:p>
        </p:txBody>
      </p:sp>
      <mc:AlternateContent>
        <mc:Choice xmlns:mc="http://schemas.openxmlformats.org/markup-compatibility/2006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dirty="0" smtClean="0">
                    <a:solidFill>
                      <a:srgbClr val="003399"/>
                    </a:solidFill>
                  </a:rPr>
                  <a:t>Optimal Filter:</a:t>
                </a:r>
              </a:p>
              <a:p>
                <a:r>
                  <a:rPr lang="de-DE" dirty="0" err="1" smtClean="0"/>
                  <a:t>gives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best</a:t>
                </a:r>
                <a:r>
                  <a:rPr lang="de-DE" dirty="0" smtClean="0"/>
                  <a:t> fit </a:t>
                </a:r>
                <a:r>
                  <a:rPr lang="de-DE" dirty="0" err="1" smtClean="0"/>
                  <a:t>without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having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perform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minimization</a:t>
                </a:r>
                <a:r>
                  <a:rPr lang="de-DE" dirty="0" smtClean="0"/>
                  <a:t> (fast!)</a:t>
                </a:r>
              </a:p>
              <a:p>
                <a:r>
                  <a:rPr lang="de-DE" dirty="0" err="1" smtClean="0"/>
                  <a:t>can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used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estimate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amplitude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peak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start</a:t>
                </a:r>
                <a:r>
                  <a:rPr lang="de-DE" dirty="0" smtClean="0"/>
                  <a:t> time</a:t>
                </a:r>
              </a:p>
              <a:p>
                <a:r>
                  <a:rPr lang="de-DE" dirty="0" err="1" smtClean="0"/>
                  <a:t>gives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you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goodness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fit </a:t>
                </a:r>
                <a:r>
                  <a:rPr lang="de-DE" dirty="0" err="1" smtClean="0"/>
                  <a:t>parameter</a:t>
                </a:r>
                <a:r>
                  <a:rPr lang="de-DE" dirty="0" smtClean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p>
                        <m:r>
                          <a:rPr lang="de-DE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 smtClean="0"/>
                  <a:t>)</a:t>
                </a:r>
              </a:p>
              <a:p>
                <a:r>
                  <a:rPr lang="de-DE" dirty="0" err="1" smtClean="0"/>
                  <a:t>requires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template</a:t>
                </a:r>
                <a:r>
                  <a:rPr lang="de-DE" dirty="0" smtClean="0"/>
                  <a:t> pulse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noise</a:t>
                </a:r>
                <a:r>
                  <a:rPr lang="de-DE" dirty="0" smtClean="0"/>
                  <a:t> power </a:t>
                </a:r>
                <a:r>
                  <a:rPr lang="de-DE" dirty="0" err="1" smtClean="0"/>
                  <a:t>spectral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density</a:t>
                </a:r>
                <a:r>
                  <a:rPr lang="de-DE" dirty="0" smtClean="0"/>
                  <a:t> (</a:t>
                </a:r>
                <a:r>
                  <a:rPr lang="de-DE" dirty="0" err="1" smtClean="0"/>
                  <a:t>beware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time </a:t>
                </a:r>
                <a:r>
                  <a:rPr lang="de-DE" dirty="0" err="1" smtClean="0"/>
                  <a:t>variation</a:t>
                </a:r>
                <a:r>
                  <a:rPr lang="de-DE" dirty="0" smtClean="0"/>
                  <a:t>!)</a:t>
                </a:r>
              </a:p>
              <a:p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2188" t="-18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6146" name="Picture 2" descr="C:\Users\unrau\Documents\optfil_amp_estimate_15rms_sim_noi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812571" cy="5134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Rechteck 5"/>
          <p:cNvSpPr/>
          <p:nvPr/>
        </p:nvSpPr>
        <p:spPr>
          <a:xfrm rot="21185047">
            <a:off x="437515" y="1568335"/>
            <a:ext cx="2533619" cy="850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 smtClean="0"/>
              <a:t>Preliminary</a:t>
            </a:r>
            <a:r>
              <a:rPr lang="de-DE" sz="2400" dirty="0" smtClean="0"/>
              <a:t>!</a:t>
            </a:r>
            <a:endParaRPr lang="de-DE" sz="2400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592643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EDELWEISS-II Infrastructure</a:t>
            </a:r>
            <a:endParaRPr lang="de-DE" dirty="0"/>
          </a:p>
        </p:txBody>
      </p:sp>
      <mc:AlternateContent>
        <mc:Choice xmlns:mc="http://schemas.openxmlformats.org/markup-compatibility/2006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Requires="a14">
          <p:sp>
            <p:nvSpPr>
              <p:cNvPr id="5" name="Inhaltsplatzhalter 4"/>
              <p:cNvSpPr>
                <a:spLocks noGrp="1"/>
              </p:cNvSpPr>
              <p:nvPr>
                <p:ph idx="1"/>
              </p:nvPr>
            </p:nvSpPr>
            <p:spPr>
              <a:xfrm>
                <a:off x="4572000" y="1196752"/>
                <a:ext cx="4176713" cy="4894262"/>
              </a:xfrm>
            </p:spPr>
            <p:txBody>
              <a:bodyPr/>
              <a:lstStyle/>
              <a:p>
                <a:r>
                  <a:rPr lang="de-DE" sz="1600" b="1" i="1" dirty="0" smtClean="0"/>
                  <a:t>Place: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Laboratoire</a:t>
                </a:r>
                <a:r>
                  <a:rPr lang="de-DE" sz="1600" dirty="0" smtClean="0"/>
                  <a:t> Souterrain de </a:t>
                </a:r>
                <a:r>
                  <a:rPr lang="de-DE" sz="1600" dirty="0" err="1" smtClean="0"/>
                  <a:t>Modane</a:t>
                </a:r>
                <a:endParaRPr lang="de-DE" sz="1600" dirty="0" smtClean="0"/>
              </a:p>
              <a:p>
                <a:pPr lvl="1"/>
                <a:r>
                  <a:rPr lang="de-DE" sz="1400" dirty="0" err="1" smtClean="0"/>
                  <a:t>cosmic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muon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flux</a:t>
                </a:r>
                <a:r>
                  <a:rPr lang="de-DE" sz="1400" dirty="0" smtClean="0"/>
                  <a:t>: 4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de-DE" sz="1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sz="140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de-DE" sz="140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400" b="0" i="1" smtClean="0">
                                <a:latin typeface="Cambria Math"/>
                              </a:rPr>
                              <m:t>𝑑𝑎𝑦</m:t>
                            </m:r>
                          </m:den>
                        </m:f>
                      </m:den>
                    </m:f>
                  </m:oMath>
                </a14:m>
                <a:endParaRPr lang="de-DE" sz="1400" dirty="0" smtClean="0"/>
              </a:p>
              <a:p>
                <a:r>
                  <a:rPr lang="de-DE" sz="1600" b="1" i="1" dirty="0" err="1" smtClean="0"/>
                  <a:t>Cryogenic</a:t>
                </a:r>
                <a:r>
                  <a:rPr lang="de-DE" sz="1600" b="1" i="1" dirty="0" smtClean="0"/>
                  <a:t> </a:t>
                </a:r>
                <a:r>
                  <a:rPr lang="de-DE" sz="1600" b="1" i="1" dirty="0" err="1" smtClean="0"/>
                  <a:t>installation</a:t>
                </a:r>
                <a:r>
                  <a:rPr lang="de-DE" sz="1600" b="1" i="1" dirty="0" smtClean="0"/>
                  <a:t> (18mK):</a:t>
                </a:r>
              </a:p>
              <a:p>
                <a:pPr lvl="1"/>
                <a:r>
                  <a:rPr lang="de-DE" sz="1400" dirty="0" err="1" smtClean="0"/>
                  <a:t>Reversed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geometry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cryostat</a:t>
                </a:r>
                <a:endParaRPr lang="de-DE" sz="1400" dirty="0" smtClean="0"/>
              </a:p>
              <a:p>
                <a:pPr lvl="1"/>
                <a:r>
                  <a:rPr lang="de-DE" sz="1400" dirty="0" smtClean="0"/>
                  <a:t>Can </a:t>
                </a:r>
                <a:r>
                  <a:rPr lang="de-DE" sz="1400" dirty="0" err="1" smtClean="0"/>
                  <a:t>host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up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to</a:t>
                </a:r>
                <a:r>
                  <a:rPr lang="de-DE" sz="1400" dirty="0" smtClean="0"/>
                  <a:t> 40kg </a:t>
                </a:r>
                <a:r>
                  <a:rPr lang="de-DE" sz="1400" dirty="0" err="1" smtClean="0"/>
                  <a:t>of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detectors</a:t>
                </a:r>
                <a:endParaRPr lang="de-DE" sz="1400" dirty="0" smtClean="0"/>
              </a:p>
              <a:p>
                <a:r>
                  <a:rPr lang="de-DE" sz="1600" b="1" i="1" dirty="0" err="1" smtClean="0"/>
                  <a:t>Shieldings</a:t>
                </a:r>
                <a:r>
                  <a:rPr lang="de-DE" sz="1600" b="1" i="1" dirty="0" smtClean="0"/>
                  <a:t>:</a:t>
                </a:r>
              </a:p>
              <a:p>
                <a:pPr lvl="1"/>
                <a:r>
                  <a:rPr lang="de-DE" sz="1400" dirty="0" smtClean="0"/>
                  <a:t>Clean </a:t>
                </a:r>
                <a:r>
                  <a:rPr lang="de-DE" sz="1400" dirty="0" err="1" smtClean="0"/>
                  <a:t>room</a:t>
                </a:r>
                <a:r>
                  <a:rPr lang="de-DE" sz="1400" dirty="0" smtClean="0"/>
                  <a:t> + </a:t>
                </a:r>
                <a:r>
                  <a:rPr lang="de-DE" sz="1400" dirty="0" err="1" smtClean="0"/>
                  <a:t>deradonized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air</a:t>
                </a:r>
                <a:endParaRPr lang="de-DE" sz="1400" dirty="0" smtClean="0"/>
              </a:p>
              <a:p>
                <a:pPr lvl="1"/>
                <a:r>
                  <a:rPr lang="de-DE" sz="1400" dirty="0" err="1" smtClean="0"/>
                  <a:t>Active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muon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veto</a:t>
                </a:r>
                <a:r>
                  <a:rPr lang="de-DE" sz="1400" dirty="0" smtClean="0"/>
                  <a:t> (&gt;98% </a:t>
                </a:r>
                <a:r>
                  <a:rPr lang="de-DE" sz="1400" dirty="0" err="1" smtClean="0"/>
                  <a:t>coverage</a:t>
                </a:r>
                <a:r>
                  <a:rPr lang="de-DE" sz="1400" dirty="0" smtClean="0"/>
                  <a:t>)</a:t>
                </a:r>
              </a:p>
              <a:p>
                <a:pPr lvl="1"/>
                <a:r>
                  <a:rPr lang="de-DE" sz="1400" dirty="0" smtClean="0"/>
                  <a:t>50 cm PE </a:t>
                </a:r>
                <a:r>
                  <a:rPr lang="de-DE" sz="1400" dirty="0" err="1" smtClean="0"/>
                  <a:t>shield</a:t>
                </a:r>
                <a:endParaRPr lang="de-DE" sz="1400" dirty="0" smtClean="0"/>
              </a:p>
              <a:p>
                <a:pPr lvl="1"/>
                <a:r>
                  <a:rPr lang="de-DE" sz="1400" dirty="0" smtClean="0"/>
                  <a:t>20 cm </a:t>
                </a:r>
                <a:r>
                  <a:rPr lang="de-DE" sz="1400" dirty="0" err="1" smtClean="0"/>
                  <a:t>lead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shield</a:t>
                </a:r>
                <a:endParaRPr lang="de-DE" sz="1400" dirty="0" smtClean="0"/>
              </a:p>
              <a:p>
                <a:r>
                  <a:rPr lang="de-DE" sz="1600" b="1" i="1" dirty="0" smtClean="0"/>
                  <a:t>Other </a:t>
                </a:r>
                <a:r>
                  <a:rPr lang="de-DE" sz="1600" b="1" i="1" dirty="0" err="1" smtClean="0"/>
                  <a:t>items</a:t>
                </a:r>
                <a:r>
                  <a:rPr lang="de-DE" sz="1600" b="1" i="1" dirty="0" smtClean="0"/>
                  <a:t>:</a:t>
                </a:r>
              </a:p>
              <a:p>
                <a:pPr lvl="1"/>
                <a:r>
                  <a:rPr lang="de-DE" sz="1400" dirty="0" err="1" smtClean="0"/>
                  <a:t>Remotely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controlled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sources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for</a:t>
                </a:r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de-DE" sz="1400" dirty="0" smtClean="0"/>
                  <a:t> </a:t>
                </a:r>
                <a:r>
                  <a:rPr lang="de-DE" sz="1400" dirty="0" err="1" smtClean="0"/>
                  <a:t>calibrations</a:t>
                </a:r>
                <a:r>
                  <a:rPr lang="de-DE" sz="1400" dirty="0" smtClean="0"/>
                  <a:t> + </a:t>
                </a:r>
                <a:r>
                  <a:rPr lang="de-DE" sz="1400" dirty="0" err="1" smtClean="0"/>
                  <a:t>regenerations</a:t>
                </a:r>
                <a:endParaRPr lang="de-DE" sz="1400" dirty="0" smtClean="0"/>
              </a:p>
              <a:p>
                <a:pPr lvl="1"/>
                <a:r>
                  <a:rPr lang="de-DE" sz="1400" dirty="0" err="1" smtClean="0"/>
                  <a:t>AmBe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sources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for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neutron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calibrations</a:t>
                </a:r>
                <a:endParaRPr lang="de-DE" sz="1400" dirty="0" smtClean="0"/>
              </a:p>
              <a:p>
                <a:pPr lvl="1"/>
                <a:r>
                  <a:rPr lang="de-DE" sz="1400" dirty="0" smtClean="0"/>
                  <a:t>Radon </a:t>
                </a:r>
                <a:r>
                  <a:rPr lang="de-DE" sz="1400" dirty="0" err="1" smtClean="0"/>
                  <a:t>detector</a:t>
                </a:r>
                <a:r>
                  <a:rPr lang="de-DE" sz="1400" dirty="0" smtClean="0"/>
                  <a:t> down </a:t>
                </a:r>
                <a:r>
                  <a:rPr lang="de-DE" sz="1400" dirty="0" err="1" smtClean="0"/>
                  <a:t>to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few</a:t>
                </a:r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de-DE" sz="1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sz="1400" b="0" i="1" smtClean="0">
                            <a:latin typeface="Cambria Math"/>
                          </a:rPr>
                          <m:t>𝑚𝐵𝑞</m:t>
                        </m:r>
                      </m:num>
                      <m:den>
                        <m:sSup>
                          <m:sSupPr>
                            <m:ctrlPr>
                              <a:rPr lang="de-DE" sz="1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14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de-DE" sz="14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de-DE" sz="1400" dirty="0" smtClean="0"/>
              </a:p>
              <a:p>
                <a:pPr lvl="1"/>
                <a14:m>
                  <m:oMath xmlns:m="http://schemas.openxmlformats.org/officeDocument/2006/math">
                    <m:sPre>
                      <m:sPrePr>
                        <m:ctrlPr>
                          <a:rPr lang="de-DE" sz="1400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de-DE" sz="1400" b="0" i="1" smtClean="0"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a:rPr lang="de-DE" sz="1400" b="0" i="1" smtClean="0">
                            <a:latin typeface="Cambria Math"/>
                          </a:rPr>
                          <m:t>𝐻𝑒</m:t>
                        </m:r>
                      </m:e>
                    </m:sPre>
                  </m:oMath>
                </a14:m>
                <a:r>
                  <a:rPr lang="de-DE" sz="1400" dirty="0" smtClean="0"/>
                  <a:t> </a:t>
                </a:r>
                <a:r>
                  <a:rPr lang="de-DE" sz="1400" dirty="0" err="1" smtClean="0"/>
                  <a:t>neutron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detector</a:t>
                </a:r>
                <a:r>
                  <a:rPr lang="de-DE" sz="1400" dirty="0" smtClean="0"/>
                  <a:t> (thermal </a:t>
                </a:r>
                <a:r>
                  <a:rPr lang="de-DE" sz="1400" dirty="0" err="1" smtClean="0"/>
                  <a:t>neutron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monitoring</a:t>
                </a:r>
                <a:r>
                  <a:rPr lang="de-DE" sz="1400" dirty="0" smtClean="0"/>
                  <a:t>)</a:t>
                </a:r>
              </a:p>
              <a:p>
                <a:pPr lvl="1"/>
                <a:r>
                  <a:rPr lang="de-DE" sz="1400" dirty="0" smtClean="0"/>
                  <a:t>Liquid </a:t>
                </a:r>
                <a:r>
                  <a:rPr lang="de-DE" sz="1400" dirty="0" err="1" smtClean="0"/>
                  <a:t>scintillator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neutron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counter</a:t>
                </a:r>
                <a:r>
                  <a:rPr lang="de-DE" sz="1400" dirty="0" smtClean="0"/>
                  <a:t> (</a:t>
                </a:r>
                <a:r>
                  <a:rPr lang="de-DE" sz="1400" dirty="0" err="1" smtClean="0"/>
                  <a:t>study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of</a:t>
                </a:r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de-DE" sz="1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sz="1400" dirty="0" err="1" smtClean="0"/>
                  <a:t>induced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neutrons</a:t>
                </a:r>
                <a:r>
                  <a:rPr lang="de-DE" sz="1400" dirty="0" smtClean="0"/>
                  <a:t>)</a:t>
                </a:r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>
          <p:sp>
            <p:nvSpPr>
              <p:cNvPr id="5" name="Inhaltsplatzhalt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0" y="1196752"/>
                <a:ext cx="4176713" cy="4894262"/>
              </a:xfrm>
              <a:blipFill rotWithShape="1">
                <a:blip r:embed="rId2" cstate="print"/>
                <a:stretch>
                  <a:fillRect t="-1245" r="-146" b="-9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40719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" name="Picture 14" descr="poslab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13456" y="836712"/>
            <a:ext cx="4407025" cy="116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8705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Background </a:t>
            </a:r>
            <a:r>
              <a:rPr lang="de-DE" dirty="0" err="1" smtClean="0"/>
              <a:t>rejection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EDELWEISS-I </a:t>
            </a:r>
            <a:r>
              <a:rPr lang="de-DE" dirty="0" err="1" smtClean="0"/>
              <a:t>Detectors</a:t>
            </a:r>
            <a:endParaRPr lang="de-DE" dirty="0"/>
          </a:p>
        </p:txBody>
      </p:sp>
      <mc:AlternateContent>
        <mc:Choice xmlns:mc="http://schemas.openxmlformats.org/markup-compatibility/2006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Requires="a14">
          <p:sp>
            <p:nvSpPr>
              <p:cNvPr id="8" name="Inhaltsplatzhalter 7"/>
              <p:cNvSpPr>
                <a:spLocks noGrp="1"/>
              </p:cNvSpPr>
              <p:nvPr>
                <p:ph idx="1"/>
              </p:nvPr>
            </p:nvSpPr>
            <p:spPr>
              <a:xfrm>
                <a:off x="4572001" y="1198563"/>
                <a:ext cx="4176712" cy="4894262"/>
              </a:xfrm>
            </p:spPr>
            <p:txBody>
              <a:bodyPr/>
              <a:lstStyle/>
              <a:p>
                <a:r>
                  <a:rPr lang="de-DE" sz="2000" dirty="0" smtClean="0"/>
                  <a:t>Simultaneous </a:t>
                </a:r>
                <a:r>
                  <a:rPr lang="de-DE" sz="2000" dirty="0" err="1"/>
                  <a:t>measurement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of</a:t>
                </a:r>
                <a:r>
                  <a:rPr lang="de-DE" sz="2000" dirty="0"/>
                  <a:t> </a:t>
                </a:r>
                <a:r>
                  <a:rPr lang="de-DE" sz="2000" dirty="0" err="1"/>
                  <a:t>heat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and</a:t>
                </a:r>
                <a:r>
                  <a:rPr lang="de-DE" sz="2000" dirty="0"/>
                  <a:t> </a:t>
                </a:r>
                <a:r>
                  <a:rPr lang="de-DE" sz="2000" dirty="0" err="1"/>
                  <a:t>ionization</a:t>
                </a:r>
                <a:endParaRPr lang="de-DE" sz="2000" dirty="0"/>
              </a:p>
              <a:p>
                <a:r>
                  <a:rPr lang="de-DE" sz="2000" dirty="0" smtClean="0">
                    <a:ea typeface="Cambria Math"/>
                  </a:rPr>
                  <a:t>Event </a:t>
                </a:r>
                <a:r>
                  <a:rPr lang="de-DE" sz="2000" dirty="0" err="1" smtClean="0">
                    <a:ea typeface="Cambria Math"/>
                  </a:rPr>
                  <a:t>by</a:t>
                </a:r>
                <a:r>
                  <a:rPr lang="de-DE" sz="2000" dirty="0" smtClean="0">
                    <a:ea typeface="Cambria Math"/>
                  </a:rPr>
                  <a:t> </a:t>
                </a:r>
                <a:r>
                  <a:rPr lang="de-DE" sz="2000" dirty="0" err="1" smtClean="0">
                    <a:ea typeface="Cambria Math"/>
                  </a:rPr>
                  <a:t>event</a:t>
                </a:r>
                <a:r>
                  <a:rPr lang="de-DE" sz="20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background</a:t>
                </a:r>
                <a:r>
                  <a:rPr lang="de-DE" sz="2000" dirty="0"/>
                  <a:t> </a:t>
                </a:r>
                <a:r>
                  <a:rPr lang="de-DE" sz="2000" dirty="0" err="1"/>
                  <a:t>rejection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by</a:t>
                </a:r>
                <a:r>
                  <a:rPr lang="de-DE" sz="2000" dirty="0"/>
                  <a:t> </a:t>
                </a:r>
                <a:r>
                  <a:rPr lang="de-DE" sz="2000" dirty="0" err="1"/>
                  <a:t>ratio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de-DE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/>
                              </a:rPr>
                              <m:t>𝑄</m:t>
                            </m:r>
                            <m:r>
                              <a:rPr lang="de-DE" sz="20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de-DE" sz="20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</a:rPr>
                              <m:t>𝑖𝑜𝑛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</a:rPr>
                              <m:t>𝑟𝑒𝑐𝑜𝑖𝑙</m:t>
                            </m:r>
                          </m:sub>
                        </m:sSub>
                      </m:den>
                    </m:f>
                  </m:oMath>
                </a14:m>
                <a:endParaRPr lang="de-DE" sz="2000" dirty="0" smtClean="0"/>
              </a:p>
              <a:p>
                <a:pPr lvl="1"/>
                <a:r>
                  <a:rPr lang="de-DE" sz="1800" dirty="0" err="1" smtClean="0"/>
                  <a:t>For</a:t>
                </a:r>
                <a:r>
                  <a:rPr lang="de-DE" sz="1800" dirty="0"/>
                  <a:t> </a:t>
                </a:r>
                <a:r>
                  <a:rPr lang="de-DE" sz="1800" dirty="0" err="1" smtClean="0"/>
                  <a:t>electron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recoil</a:t>
                </a:r>
                <a:r>
                  <a:rPr lang="de-DE" sz="1800" dirty="0" smtClean="0"/>
                  <a:t>: </a:t>
                </a:r>
                <a14:m>
                  <m:oMath xmlns:m="http://schemas.openxmlformats.org/officeDocument/2006/math">
                    <m:r>
                      <a:rPr lang="de-DE" sz="1800" i="1" dirty="0" smtClean="0">
                        <a:latin typeface="Cambria Math"/>
                      </a:rPr>
                      <m:t>𝑄</m:t>
                    </m:r>
                    <m:r>
                      <a:rPr lang="de-DE" sz="1800" i="1" dirty="0" smtClean="0">
                        <a:latin typeface="Cambria Math"/>
                      </a:rPr>
                      <m:t> = 1</m:t>
                    </m:r>
                  </m:oMath>
                </a14:m>
                <a:endParaRPr lang="de-DE" sz="1800" dirty="0" smtClean="0"/>
              </a:p>
              <a:p>
                <a:pPr lvl="1"/>
                <a:r>
                  <a:rPr lang="de-DE" sz="1800" dirty="0" err="1" smtClean="0"/>
                  <a:t>For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nuclear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recoil</a:t>
                </a:r>
                <a:r>
                  <a:rPr lang="de-DE" sz="1800" dirty="0" smtClean="0"/>
                  <a:t>: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/>
                      </a:rPr>
                      <m:t>𝑄</m:t>
                    </m:r>
                    <m:r>
                      <a:rPr lang="de-DE" sz="1800" b="0" i="1" smtClean="0">
                        <a:latin typeface="Cambria Math"/>
                      </a:rPr>
                      <m:t> ≈0.3</m:t>
                    </m:r>
                  </m:oMath>
                </a14:m>
                <a:endParaRPr lang="de-DE" sz="1800" dirty="0"/>
              </a:p>
            </p:txBody>
          </p:sp>
        </mc:Choice>
        <mc:Fallback>
          <p:sp>
            <p:nvSpPr>
              <p:cNvPr id="8" name="Inhaltsplatzhalt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1" y="1198563"/>
                <a:ext cx="4176712" cy="4894262"/>
              </a:xfrm>
              <a:blipFill rotWithShape="1">
                <a:blip r:embed="rId2" cstate="print"/>
                <a:stretch>
                  <a:fillRect t="-14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312368" cy="227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" name="Picture 8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16928"/>
            <a:ext cx="2964158" cy="298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76909"/>
            <a:ext cx="3359965" cy="30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63056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Background </a:t>
            </a:r>
            <a:r>
              <a:rPr lang="de-DE" dirty="0" err="1" smtClean="0"/>
              <a:t>rejection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EDELWEISS-I </a:t>
            </a:r>
            <a:r>
              <a:rPr lang="de-DE" dirty="0" err="1" smtClean="0"/>
              <a:t>Detectors</a:t>
            </a:r>
            <a:endParaRPr lang="de-DE" dirty="0"/>
          </a:p>
        </p:txBody>
      </p:sp>
      <mc:AlternateContent>
        <mc:Choice xmlns:mc="http://schemas.openxmlformats.org/markup-compatibility/2006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Requires="a14">
          <p:sp>
            <p:nvSpPr>
              <p:cNvPr id="8" name="Inhaltsplatzhalter 7"/>
              <p:cNvSpPr>
                <a:spLocks noGrp="1"/>
              </p:cNvSpPr>
              <p:nvPr>
                <p:ph idx="1"/>
              </p:nvPr>
            </p:nvSpPr>
            <p:spPr>
              <a:xfrm>
                <a:off x="4572001" y="1198563"/>
                <a:ext cx="4176712" cy="4894262"/>
              </a:xfrm>
            </p:spPr>
            <p:txBody>
              <a:bodyPr/>
              <a:lstStyle/>
              <a:p>
                <a:r>
                  <a:rPr lang="de-DE" sz="2000" dirty="0" smtClean="0"/>
                  <a:t>Simultaneous </a:t>
                </a:r>
                <a:r>
                  <a:rPr lang="de-DE" sz="2000" dirty="0" err="1"/>
                  <a:t>measurement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of</a:t>
                </a:r>
                <a:r>
                  <a:rPr lang="de-DE" sz="2000" dirty="0"/>
                  <a:t> </a:t>
                </a:r>
                <a:r>
                  <a:rPr lang="de-DE" sz="2000" dirty="0" err="1"/>
                  <a:t>heat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and</a:t>
                </a:r>
                <a:r>
                  <a:rPr lang="de-DE" sz="2000" dirty="0"/>
                  <a:t> </a:t>
                </a:r>
                <a:r>
                  <a:rPr lang="de-DE" sz="2000" dirty="0" err="1"/>
                  <a:t>ionization</a:t>
                </a:r>
                <a:endParaRPr lang="de-DE" sz="2000" dirty="0"/>
              </a:p>
              <a:p>
                <a14:m>
                  <m:oMath xmlns:m="http://schemas.openxmlformats.org/officeDocument/2006/math">
                    <m:r>
                      <a:rPr lang="de-DE" sz="2000" i="1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background</a:t>
                </a:r>
                <a:r>
                  <a:rPr lang="de-DE" sz="2000" dirty="0"/>
                  <a:t> </a:t>
                </a:r>
                <a:r>
                  <a:rPr lang="de-DE" sz="2000" dirty="0" err="1"/>
                  <a:t>rejection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by</a:t>
                </a:r>
                <a:r>
                  <a:rPr lang="de-DE" sz="2000" dirty="0"/>
                  <a:t> </a:t>
                </a:r>
                <a:r>
                  <a:rPr lang="de-DE" sz="2000" dirty="0" err="1"/>
                  <a:t>ratio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de-DE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/>
                              </a:rPr>
                              <m:t>𝑄</m:t>
                            </m:r>
                            <m:r>
                              <a:rPr lang="de-DE" sz="20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de-DE" sz="20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</a:rPr>
                              <m:t>𝑖𝑜𝑛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</a:rPr>
                              <m:t>𝑟𝑒𝑐𝑜𝑖𝑙</m:t>
                            </m:r>
                          </m:sub>
                        </m:sSub>
                      </m:den>
                    </m:f>
                  </m:oMath>
                </a14:m>
                <a:endParaRPr lang="de-DE" sz="2000" dirty="0" smtClean="0"/>
              </a:p>
              <a:p>
                <a:pPr lvl="1"/>
                <a:r>
                  <a:rPr lang="de-DE" sz="1800" dirty="0" err="1" smtClean="0"/>
                  <a:t>For</a:t>
                </a:r>
                <a:r>
                  <a:rPr lang="de-DE" sz="1800" dirty="0"/>
                  <a:t> </a:t>
                </a:r>
                <a:r>
                  <a:rPr lang="de-DE" sz="1800" dirty="0" err="1" smtClean="0"/>
                  <a:t>electron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recoil</a:t>
                </a:r>
                <a:r>
                  <a:rPr lang="de-DE" sz="1800" dirty="0" smtClean="0"/>
                  <a:t>: </a:t>
                </a:r>
                <a14:m>
                  <m:oMath xmlns:m="http://schemas.openxmlformats.org/officeDocument/2006/math">
                    <m:r>
                      <a:rPr lang="de-DE" sz="1800" i="1" dirty="0" smtClean="0">
                        <a:latin typeface="Cambria Math"/>
                      </a:rPr>
                      <m:t>𝑄</m:t>
                    </m:r>
                    <m:r>
                      <a:rPr lang="de-DE" sz="1800" i="1" dirty="0" smtClean="0">
                        <a:latin typeface="Cambria Math"/>
                      </a:rPr>
                      <m:t> = 1</m:t>
                    </m:r>
                  </m:oMath>
                </a14:m>
                <a:endParaRPr lang="de-DE" sz="1800" dirty="0" smtClean="0"/>
              </a:p>
              <a:p>
                <a:pPr lvl="1"/>
                <a:r>
                  <a:rPr lang="de-DE" sz="1800" dirty="0" err="1" smtClean="0"/>
                  <a:t>For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nuclear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recoil</a:t>
                </a:r>
                <a:r>
                  <a:rPr lang="de-DE" sz="1800" dirty="0" smtClean="0"/>
                  <a:t>: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/>
                      </a:rPr>
                      <m:t>𝑄</m:t>
                    </m:r>
                    <m:r>
                      <a:rPr lang="de-DE" sz="1800" b="0" i="1" smtClean="0">
                        <a:latin typeface="Cambria Math"/>
                      </a:rPr>
                      <m:t> ≈0.3</m:t>
                    </m:r>
                  </m:oMath>
                </a14:m>
                <a:endParaRPr lang="de-DE" sz="1800" dirty="0"/>
              </a:p>
            </p:txBody>
          </p:sp>
        </mc:Choice>
        <mc:Fallback>
          <p:sp>
            <p:nvSpPr>
              <p:cNvPr id="8" name="Inhaltsplatzhalt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1" y="1198563"/>
                <a:ext cx="4176712" cy="4894262"/>
              </a:xfrm>
              <a:blipFill rotWithShape="1">
                <a:blip r:embed="rId2" cstate="print"/>
                <a:stretch>
                  <a:fillRect t="-14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312368" cy="227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" name="Picture 8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16928"/>
            <a:ext cx="2964158" cy="298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76909"/>
            <a:ext cx="3359965" cy="30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qplotmoyennetraceq_0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556668" y="1196752"/>
            <a:ext cx="4989513" cy="47275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670581" y="913734"/>
            <a:ext cx="2008187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EDELWEISS II</a:t>
            </a:r>
          </a:p>
          <a:p>
            <a:pPr algn="ctr" eaLnBrk="1" hangingPunct="1"/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93.5 </a:t>
            </a:r>
            <a:r>
              <a:rPr lang="en-US" sz="1400" dirty="0" err="1">
                <a:solidFill>
                  <a:srgbClr val="000000"/>
                </a:solidFill>
                <a:latin typeface="Verdana" pitchFamily="34" charset="0"/>
              </a:rPr>
              <a:t>kgd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 (</a:t>
            </a:r>
            <a:r>
              <a:rPr lang="en-US" sz="1400" dirty="0">
                <a:solidFill>
                  <a:srgbClr val="FF0000"/>
                </a:solidFill>
                <a:latin typeface="Verdana" pitchFamily="34" charset="0"/>
              </a:rPr>
              <a:t>2008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sz="2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 rot="21225161">
            <a:off x="428282" y="1691358"/>
            <a:ext cx="3585805" cy="2450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de-DE" sz="3200" b="1" dirty="0" err="1" smtClean="0"/>
              <a:t>Limitations</a:t>
            </a:r>
            <a:r>
              <a:rPr lang="de-DE" sz="3200" b="1" dirty="0" smtClean="0"/>
              <a:t>:</a:t>
            </a:r>
          </a:p>
          <a:p>
            <a:r>
              <a:rPr lang="de-DE" sz="2800" dirty="0" err="1" smtClean="0"/>
              <a:t>Surface</a:t>
            </a:r>
            <a:r>
              <a:rPr lang="de-DE" sz="2800" dirty="0" smtClean="0"/>
              <a:t> </a:t>
            </a:r>
            <a:r>
              <a:rPr lang="de-DE" sz="2800" dirty="0" err="1" smtClean="0"/>
              <a:t>events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incomplete</a:t>
            </a:r>
            <a:r>
              <a:rPr lang="de-DE" sz="2800" dirty="0" smtClean="0"/>
              <a:t> </a:t>
            </a:r>
            <a:r>
              <a:rPr lang="de-DE" sz="2800" dirty="0" err="1" smtClean="0"/>
              <a:t>charge</a:t>
            </a:r>
            <a:r>
              <a:rPr lang="de-DE" sz="2800" dirty="0" smtClean="0"/>
              <a:t> </a:t>
            </a:r>
            <a:r>
              <a:rPr lang="de-DE" sz="2800" dirty="0" err="1" smtClean="0"/>
              <a:t>collection</a:t>
            </a:r>
            <a:endParaRPr lang="de-DE" sz="2800" dirty="0" smtClean="0"/>
          </a:p>
          <a:p>
            <a:endParaRPr lang="de-DE" sz="2800" dirty="0"/>
          </a:p>
        </p:txBody>
      </p:sp>
      <p:sp>
        <p:nvSpPr>
          <p:cNvPr id="7" name="Ellipse 6"/>
          <p:cNvSpPr/>
          <p:nvPr/>
        </p:nvSpPr>
        <p:spPr>
          <a:xfrm>
            <a:off x="4499992" y="4149080"/>
            <a:ext cx="794739" cy="9544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3431702" y="3861048"/>
            <a:ext cx="1140298" cy="55034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90357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ID </a:t>
            </a:r>
            <a:r>
              <a:rPr lang="de-DE" dirty="0" err="1"/>
              <a:t>d</a:t>
            </a:r>
            <a:r>
              <a:rPr lang="de-DE" dirty="0" err="1" smtClean="0"/>
              <a:t>etectors</a:t>
            </a:r>
            <a:r>
              <a:rPr lang="de-DE" dirty="0" smtClean="0"/>
              <a:t>: </a:t>
            </a:r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 </a:t>
            </a:r>
            <a:r>
              <a:rPr lang="de-DE" dirty="0" err="1" smtClean="0"/>
              <a:t>rejection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interleaved</a:t>
            </a:r>
            <a:r>
              <a:rPr lang="de-DE" dirty="0" smtClean="0"/>
              <a:t> </a:t>
            </a:r>
            <a:r>
              <a:rPr lang="de-DE" dirty="0" err="1" smtClean="0"/>
              <a:t>electrodes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32040" y="957263"/>
            <a:ext cx="3960689" cy="4487961"/>
          </a:xfrm>
        </p:spPr>
        <p:txBody>
          <a:bodyPr/>
          <a:lstStyle/>
          <a:p>
            <a:pPr marL="0" indent="0">
              <a:buNone/>
            </a:pPr>
            <a:r>
              <a:rPr lang="de-DE" dirty="0" err="1">
                <a:solidFill>
                  <a:srgbClr val="003399"/>
                </a:solidFill>
              </a:rPr>
              <a:t>InterDigitized</a:t>
            </a:r>
            <a:r>
              <a:rPr lang="de-DE" dirty="0">
                <a:solidFill>
                  <a:srgbClr val="003399"/>
                </a:solidFill>
              </a:rPr>
              <a:t> </a:t>
            </a:r>
            <a:r>
              <a:rPr lang="de-DE" dirty="0" err="1">
                <a:solidFill>
                  <a:srgbClr val="003399"/>
                </a:solidFill>
              </a:rPr>
              <a:t>electrodes (ID)</a:t>
            </a:r>
            <a:r>
              <a:rPr lang="de-DE" dirty="0" smtClean="0">
                <a:solidFill>
                  <a:srgbClr val="003399"/>
                </a:solidFill>
              </a:rPr>
              <a:t>:</a:t>
            </a:r>
          </a:p>
          <a:p>
            <a:pPr marL="0" indent="0">
              <a:buNone/>
            </a:pPr>
            <a:endParaRPr lang="de-DE" sz="1200" dirty="0">
              <a:solidFill>
                <a:srgbClr val="003399"/>
              </a:solidFill>
            </a:endParaRPr>
          </a:p>
          <a:p>
            <a:r>
              <a:rPr lang="de-DE" sz="2000" dirty="0" smtClean="0"/>
              <a:t>Modify E-</a:t>
            </a:r>
            <a:r>
              <a:rPr lang="de-DE" sz="2000" dirty="0" err="1" smtClean="0"/>
              <a:t>field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biases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:</a:t>
            </a:r>
          </a:p>
          <a:p>
            <a:pPr lvl="1"/>
            <a:r>
              <a:rPr lang="de-DE" dirty="0" smtClean="0"/>
              <a:t>horizontal </a:t>
            </a:r>
            <a:r>
              <a:rPr lang="de-DE" dirty="0" err="1" smtClean="0"/>
              <a:t>near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endParaRPr lang="de-DE" dirty="0" smtClean="0"/>
          </a:p>
          <a:p>
            <a:pPr lvl="1"/>
            <a:r>
              <a:rPr lang="de-DE" dirty="0" err="1"/>
              <a:t>v</a:t>
            </a:r>
            <a:r>
              <a:rPr lang="de-DE" dirty="0" err="1" smtClean="0"/>
              <a:t>ertical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bulk</a:t>
            </a:r>
            <a:endParaRPr lang="de-DE" dirty="0" smtClean="0"/>
          </a:p>
          <a:p>
            <a:r>
              <a:rPr lang="de-DE" sz="2000" dirty="0" smtClean="0"/>
              <a:t>A </a:t>
            </a:r>
            <a:r>
              <a:rPr lang="de-DE" sz="2000" dirty="0" err="1" smtClean="0"/>
              <a:t>and</a:t>
            </a:r>
            <a:r>
              <a:rPr lang="de-DE" sz="2000" dirty="0" smtClean="0"/>
              <a:t> C </a:t>
            </a:r>
            <a:r>
              <a:rPr lang="de-DE" sz="2000" dirty="0" err="1" smtClean="0"/>
              <a:t>signals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‚</a:t>
            </a:r>
            <a:r>
              <a:rPr lang="de-DE" sz="2000" dirty="0" err="1" smtClean="0"/>
              <a:t>collection</a:t>
            </a:r>
            <a:r>
              <a:rPr lang="de-DE" sz="2000" dirty="0" smtClean="0"/>
              <a:t>‘ </a:t>
            </a:r>
            <a:r>
              <a:rPr lang="de-DE" sz="2000" dirty="0" err="1" smtClean="0"/>
              <a:t>electrodes</a:t>
            </a:r>
            <a:endParaRPr lang="de-DE" sz="2000" dirty="0" smtClean="0"/>
          </a:p>
          <a:p>
            <a:r>
              <a:rPr lang="de-DE" sz="2000" dirty="0" smtClean="0"/>
              <a:t>B </a:t>
            </a:r>
            <a:r>
              <a:rPr lang="de-DE" sz="2000" dirty="0" err="1" smtClean="0"/>
              <a:t>and</a:t>
            </a:r>
            <a:r>
              <a:rPr lang="de-DE" sz="2000" dirty="0" smtClean="0"/>
              <a:t> D </a:t>
            </a:r>
            <a:r>
              <a:rPr lang="de-DE" sz="2000" dirty="0" err="1" smtClean="0"/>
              <a:t>signals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dirty="0" err="1" smtClean="0"/>
              <a:t>veto</a:t>
            </a:r>
            <a:r>
              <a:rPr lang="de-DE" sz="2000" dirty="0" smtClean="0"/>
              <a:t> </a:t>
            </a:r>
            <a:r>
              <a:rPr lang="de-DE" sz="2000" dirty="0" err="1" smtClean="0"/>
              <a:t>against</a:t>
            </a:r>
            <a:r>
              <a:rPr lang="de-DE" sz="2000" dirty="0" smtClean="0"/>
              <a:t> </a:t>
            </a:r>
            <a:r>
              <a:rPr lang="de-DE" sz="2000" dirty="0" err="1" smtClean="0"/>
              <a:t>surface</a:t>
            </a:r>
            <a:r>
              <a:rPr lang="de-DE" sz="2000" dirty="0" smtClean="0"/>
              <a:t> </a:t>
            </a:r>
            <a:r>
              <a:rPr lang="de-DE" sz="2000" dirty="0" err="1" smtClean="0"/>
              <a:t>events</a:t>
            </a:r>
            <a:endParaRPr lang="de-DE" sz="2000" dirty="0" smtClean="0"/>
          </a:p>
          <a:p>
            <a:r>
              <a:rPr lang="de-DE" sz="2000" dirty="0" smtClean="0"/>
              <a:t>Cuts on </a:t>
            </a:r>
            <a:r>
              <a:rPr lang="de-DE" sz="2000" dirty="0" err="1" smtClean="0"/>
              <a:t>veto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guard</a:t>
            </a:r>
            <a:r>
              <a:rPr lang="de-DE" sz="2000" dirty="0" smtClean="0"/>
              <a:t> </a:t>
            </a:r>
            <a:r>
              <a:rPr lang="de-DE" sz="2000" dirty="0" err="1" smtClean="0"/>
              <a:t>electrodes</a:t>
            </a:r>
            <a:r>
              <a:rPr lang="de-DE" sz="2000" dirty="0" smtClean="0"/>
              <a:t> </a:t>
            </a:r>
            <a:r>
              <a:rPr lang="de-DE" sz="2000" dirty="0" err="1" smtClean="0"/>
              <a:t>define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fiducial</a:t>
            </a:r>
            <a:r>
              <a:rPr lang="de-DE" sz="2000" dirty="0" smtClean="0"/>
              <a:t> </a:t>
            </a:r>
            <a:r>
              <a:rPr lang="de-DE" sz="2000" dirty="0" err="1" smtClean="0"/>
              <a:t>zone</a:t>
            </a:r>
            <a:endParaRPr lang="de-DE" sz="2000" dirty="0" smtClean="0"/>
          </a:p>
        </p:txBody>
      </p:sp>
      <p:grpSp>
        <p:nvGrpSpPr>
          <p:cNvPr id="44" name="Gruppieren 43"/>
          <p:cNvGrpSpPr/>
          <p:nvPr/>
        </p:nvGrpSpPr>
        <p:grpSpPr>
          <a:xfrm>
            <a:off x="269307" y="957263"/>
            <a:ext cx="4322763" cy="2452688"/>
            <a:chOff x="269307" y="957263"/>
            <a:chExt cx="4322763" cy="2452688"/>
          </a:xfrm>
        </p:grpSpPr>
        <p:pic>
          <p:nvPicPr>
            <p:cNvPr id="31" name="Picture 1164"/>
            <p:cNvPicPr>
              <a:picLocks noChangeAspect="1" noChangeArrowheads="1"/>
            </p:cNvPicPr>
            <p:nvPr/>
          </p:nvPicPr>
          <p:blipFill>
            <a:blip r:embed="rId2" cstate="print"/>
            <a:srcRect t="8591" b="13904"/>
            <a:stretch>
              <a:fillRect/>
            </a:stretch>
          </p:blipFill>
          <p:spPr bwMode="auto">
            <a:xfrm>
              <a:off x="269307" y="957263"/>
              <a:ext cx="3960813" cy="245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33"/>
            <p:cNvSpPr txBox="1">
              <a:spLocks noChangeArrowheads="1"/>
            </p:cNvSpPr>
            <p:nvPr/>
          </p:nvSpPr>
          <p:spPr bwMode="auto">
            <a:xfrm>
              <a:off x="1567882" y="2325688"/>
              <a:ext cx="1509713" cy="346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Ins="45720">
              <a:spAutoFit/>
            </a:bodyPr>
            <a:lstStyle/>
            <a:p>
              <a:pPr defTabSz="457200"/>
              <a:r>
                <a:rPr lang="en-US" sz="1600" b="1" dirty="0">
                  <a:solidFill>
                    <a:srgbClr val="FF0000"/>
                  </a:solidFill>
                  <a:cs typeface="Arial" charset="0"/>
                </a:rPr>
                <a:t>50 % fid mass</a:t>
              </a:r>
            </a:p>
          </p:txBody>
        </p:sp>
        <p:sp>
          <p:nvSpPr>
            <p:cNvPr id="33" name="AutoShape 16"/>
            <p:cNvSpPr>
              <a:spLocks noChangeArrowheads="1"/>
            </p:cNvSpPr>
            <p:nvPr/>
          </p:nvSpPr>
          <p:spPr bwMode="auto">
            <a:xfrm>
              <a:off x="2429895" y="1173163"/>
              <a:ext cx="174625" cy="152400"/>
            </a:xfrm>
            <a:prstGeom prst="irregularSeal1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1053532" y="1149351"/>
              <a:ext cx="584200" cy="903287"/>
            </a:xfrm>
            <a:custGeom>
              <a:avLst/>
              <a:gdLst>
                <a:gd name="T0" fmla="*/ 140 w 368"/>
                <a:gd name="T1" fmla="*/ 569 h 569"/>
                <a:gd name="T2" fmla="*/ 138 w 368"/>
                <a:gd name="T3" fmla="*/ 223 h 569"/>
                <a:gd name="T4" fmla="*/ 0 w 368"/>
                <a:gd name="T5" fmla="*/ 23 h 569"/>
                <a:gd name="T6" fmla="*/ 112 w 368"/>
                <a:gd name="T7" fmla="*/ 107 h 569"/>
                <a:gd name="T8" fmla="*/ 246 w 368"/>
                <a:gd name="T9" fmla="*/ 105 h 569"/>
                <a:gd name="T10" fmla="*/ 368 w 368"/>
                <a:gd name="T11" fmla="*/ 19 h 569"/>
                <a:gd name="T12" fmla="*/ 208 w 368"/>
                <a:gd name="T13" fmla="*/ 223 h 569"/>
                <a:gd name="T14" fmla="*/ 200 w 368"/>
                <a:gd name="T15" fmla="*/ 569 h 569"/>
                <a:gd name="T16" fmla="*/ 140 w 368"/>
                <a:gd name="T17" fmla="*/ 569 h 5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8"/>
                <a:gd name="T28" fmla="*/ 0 h 569"/>
                <a:gd name="T29" fmla="*/ 368 w 368"/>
                <a:gd name="T30" fmla="*/ 569 h 5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8" h="569">
                  <a:moveTo>
                    <a:pt x="140" y="569"/>
                  </a:moveTo>
                  <a:cubicBezTo>
                    <a:pt x="138" y="502"/>
                    <a:pt x="142" y="291"/>
                    <a:pt x="138" y="223"/>
                  </a:cubicBezTo>
                  <a:cubicBezTo>
                    <a:pt x="115" y="132"/>
                    <a:pt x="4" y="65"/>
                    <a:pt x="0" y="23"/>
                  </a:cubicBezTo>
                  <a:cubicBezTo>
                    <a:pt x="6" y="5"/>
                    <a:pt x="74" y="93"/>
                    <a:pt x="112" y="107"/>
                  </a:cubicBezTo>
                  <a:cubicBezTo>
                    <a:pt x="156" y="107"/>
                    <a:pt x="246" y="105"/>
                    <a:pt x="246" y="105"/>
                  </a:cubicBezTo>
                  <a:cubicBezTo>
                    <a:pt x="290" y="91"/>
                    <a:pt x="362" y="0"/>
                    <a:pt x="368" y="19"/>
                  </a:cubicBezTo>
                  <a:cubicBezTo>
                    <a:pt x="361" y="61"/>
                    <a:pt x="236" y="131"/>
                    <a:pt x="208" y="223"/>
                  </a:cubicBezTo>
                  <a:cubicBezTo>
                    <a:pt x="206" y="282"/>
                    <a:pt x="211" y="534"/>
                    <a:pt x="200" y="569"/>
                  </a:cubicBezTo>
                  <a:lnTo>
                    <a:pt x="140" y="569"/>
                  </a:lnTo>
                  <a:close/>
                </a:path>
              </a:pathLst>
            </a:custGeom>
            <a:solidFill>
              <a:srgbClr val="FF0000">
                <a:alpha val="59999"/>
              </a:srgbClr>
            </a:soli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1639320" y="1173163"/>
              <a:ext cx="584200" cy="173038"/>
            </a:xfrm>
            <a:custGeom>
              <a:avLst/>
              <a:gdLst>
                <a:gd name="T0" fmla="*/ 137 w 368"/>
                <a:gd name="T1" fmla="*/ 150 h 160"/>
                <a:gd name="T2" fmla="*/ 95 w 368"/>
                <a:gd name="T3" fmla="*/ 136 h 160"/>
                <a:gd name="T4" fmla="*/ 0 w 368"/>
                <a:gd name="T5" fmla="*/ 4 h 160"/>
                <a:gd name="T6" fmla="*/ 79 w 368"/>
                <a:gd name="T7" fmla="*/ 88 h 160"/>
                <a:gd name="T8" fmla="*/ 109 w 368"/>
                <a:gd name="T9" fmla="*/ 116 h 160"/>
                <a:gd name="T10" fmla="*/ 230 w 368"/>
                <a:gd name="T11" fmla="*/ 116 h 160"/>
                <a:gd name="T12" fmla="*/ 266 w 368"/>
                <a:gd name="T13" fmla="*/ 86 h 160"/>
                <a:gd name="T14" fmla="*/ 368 w 368"/>
                <a:gd name="T15" fmla="*/ 0 h 160"/>
                <a:gd name="T16" fmla="*/ 257 w 368"/>
                <a:gd name="T17" fmla="*/ 128 h 160"/>
                <a:gd name="T18" fmla="*/ 211 w 368"/>
                <a:gd name="T19" fmla="*/ 150 h 160"/>
                <a:gd name="T20" fmla="*/ 137 w 368"/>
                <a:gd name="T21" fmla="*/ 150 h 1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8"/>
                <a:gd name="T34" fmla="*/ 0 h 160"/>
                <a:gd name="T35" fmla="*/ 368 w 368"/>
                <a:gd name="T36" fmla="*/ 160 h 1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8" h="160">
                  <a:moveTo>
                    <a:pt x="137" y="150"/>
                  </a:moveTo>
                  <a:cubicBezTo>
                    <a:pt x="117" y="147"/>
                    <a:pt x="118" y="160"/>
                    <a:pt x="95" y="136"/>
                  </a:cubicBezTo>
                  <a:cubicBezTo>
                    <a:pt x="72" y="112"/>
                    <a:pt x="3" y="12"/>
                    <a:pt x="0" y="4"/>
                  </a:cubicBezTo>
                  <a:cubicBezTo>
                    <a:pt x="12" y="10"/>
                    <a:pt x="61" y="69"/>
                    <a:pt x="79" y="88"/>
                  </a:cubicBezTo>
                  <a:cubicBezTo>
                    <a:pt x="104" y="118"/>
                    <a:pt x="90" y="116"/>
                    <a:pt x="109" y="116"/>
                  </a:cubicBezTo>
                  <a:cubicBezTo>
                    <a:pt x="153" y="116"/>
                    <a:pt x="230" y="116"/>
                    <a:pt x="230" y="116"/>
                  </a:cubicBezTo>
                  <a:cubicBezTo>
                    <a:pt x="266" y="88"/>
                    <a:pt x="236" y="114"/>
                    <a:pt x="266" y="86"/>
                  </a:cubicBezTo>
                  <a:cubicBezTo>
                    <a:pt x="288" y="68"/>
                    <a:pt x="353" y="11"/>
                    <a:pt x="368" y="0"/>
                  </a:cubicBezTo>
                  <a:cubicBezTo>
                    <a:pt x="367" y="18"/>
                    <a:pt x="281" y="98"/>
                    <a:pt x="257" y="128"/>
                  </a:cubicBezTo>
                  <a:cubicBezTo>
                    <a:pt x="233" y="158"/>
                    <a:pt x="231" y="145"/>
                    <a:pt x="211" y="150"/>
                  </a:cubicBezTo>
                  <a:lnTo>
                    <a:pt x="137" y="150"/>
                  </a:lnTo>
                  <a:close/>
                </a:path>
              </a:pathLst>
            </a:custGeom>
            <a:solidFill>
              <a:srgbClr val="FF0000">
                <a:alpha val="59999"/>
              </a:srgbClr>
            </a:soli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Rectangle 19"/>
            <p:cNvSpPr>
              <a:spLocks noChangeArrowheads="1"/>
            </p:cNvSpPr>
            <p:nvPr/>
          </p:nvSpPr>
          <p:spPr bwMode="auto">
            <a:xfrm>
              <a:off x="1885382" y="1173163"/>
              <a:ext cx="55563" cy="144463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486795" y="1389063"/>
              <a:ext cx="2663825" cy="1524000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" name="Freeform 21"/>
            <p:cNvSpPr>
              <a:spLocks/>
            </p:cNvSpPr>
            <p:nvPr/>
          </p:nvSpPr>
          <p:spPr bwMode="auto">
            <a:xfrm>
              <a:off x="1629795" y="1347788"/>
              <a:ext cx="608012" cy="1827213"/>
            </a:xfrm>
            <a:custGeom>
              <a:avLst/>
              <a:gdLst>
                <a:gd name="T0" fmla="*/ 157 w 383"/>
                <a:gd name="T1" fmla="*/ 0 h 1151"/>
                <a:gd name="T2" fmla="*/ 141 w 383"/>
                <a:gd name="T3" fmla="*/ 896 h 1151"/>
                <a:gd name="T4" fmla="*/ 6 w 383"/>
                <a:gd name="T5" fmla="*/ 1116 h 1151"/>
                <a:gd name="T6" fmla="*/ 145 w 383"/>
                <a:gd name="T7" fmla="*/ 1028 h 1151"/>
                <a:gd name="T8" fmla="*/ 213 w 383"/>
                <a:gd name="T9" fmla="*/ 1028 h 1151"/>
                <a:gd name="T10" fmla="*/ 374 w 383"/>
                <a:gd name="T11" fmla="*/ 1120 h 1151"/>
                <a:gd name="T12" fmla="*/ 197 w 383"/>
                <a:gd name="T13" fmla="*/ 896 h 1151"/>
                <a:gd name="T14" fmla="*/ 183 w 383"/>
                <a:gd name="T15" fmla="*/ 2 h 1151"/>
                <a:gd name="T16" fmla="*/ 157 w 383"/>
                <a:gd name="T17" fmla="*/ 0 h 11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3"/>
                <a:gd name="T28" fmla="*/ 0 h 1151"/>
                <a:gd name="T29" fmla="*/ 383 w 383"/>
                <a:gd name="T30" fmla="*/ 1151 h 11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3" h="1151">
                  <a:moveTo>
                    <a:pt x="157" y="0"/>
                  </a:moveTo>
                  <a:cubicBezTo>
                    <a:pt x="155" y="72"/>
                    <a:pt x="145" y="823"/>
                    <a:pt x="141" y="896"/>
                  </a:cubicBezTo>
                  <a:cubicBezTo>
                    <a:pt x="97" y="1074"/>
                    <a:pt x="9" y="1070"/>
                    <a:pt x="6" y="1116"/>
                  </a:cubicBezTo>
                  <a:cubicBezTo>
                    <a:pt x="0" y="1147"/>
                    <a:pt x="91" y="1046"/>
                    <a:pt x="145" y="1028"/>
                  </a:cubicBezTo>
                  <a:cubicBezTo>
                    <a:pt x="189" y="1028"/>
                    <a:pt x="223" y="1028"/>
                    <a:pt x="213" y="1028"/>
                  </a:cubicBezTo>
                  <a:cubicBezTo>
                    <a:pt x="256" y="1047"/>
                    <a:pt x="383" y="1151"/>
                    <a:pt x="374" y="1120"/>
                  </a:cubicBezTo>
                  <a:cubicBezTo>
                    <a:pt x="361" y="1086"/>
                    <a:pt x="255" y="1080"/>
                    <a:pt x="197" y="896"/>
                  </a:cubicBezTo>
                  <a:cubicBezTo>
                    <a:pt x="195" y="832"/>
                    <a:pt x="190" y="129"/>
                    <a:pt x="183" y="2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 cap="flat" cmpd="sng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AutoShape 22"/>
            <p:cNvSpPr>
              <a:spLocks noChangeArrowheads="1"/>
            </p:cNvSpPr>
            <p:nvPr/>
          </p:nvSpPr>
          <p:spPr bwMode="auto">
            <a:xfrm>
              <a:off x="1825057" y="1241426"/>
              <a:ext cx="173038" cy="152400"/>
            </a:xfrm>
            <a:prstGeom prst="irregularSeal1">
              <a:avLst/>
            </a:prstGeom>
            <a:solidFill>
              <a:schemeClr val="bg1"/>
            </a:solidFill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" name="Text Box 23"/>
            <p:cNvSpPr txBox="1">
              <a:spLocks noChangeArrowheads="1"/>
            </p:cNvSpPr>
            <p:nvPr/>
          </p:nvSpPr>
          <p:spPr bwMode="auto">
            <a:xfrm>
              <a:off x="3942782" y="957263"/>
              <a:ext cx="649288" cy="54927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45720" rIns="0">
              <a:spAutoFit/>
            </a:bodyPr>
            <a:lstStyle/>
            <a:p>
              <a:pPr defTabSz="757238" eaLnBrk="0" hangingPunct="0">
                <a:spcBef>
                  <a:spcPct val="50000"/>
                </a:spcBef>
              </a:pPr>
              <a:r>
                <a:rPr lang="de-DE" sz="1200" b="1"/>
                <a:t>A</a:t>
              </a:r>
              <a:r>
                <a:rPr lang="de-DE" sz="1200"/>
                <a:t>: +4  V</a:t>
              </a:r>
            </a:p>
            <a:p>
              <a:pPr defTabSz="757238" eaLnBrk="0" hangingPunct="0">
                <a:spcBef>
                  <a:spcPct val="50000"/>
                </a:spcBef>
              </a:pPr>
              <a:r>
                <a:rPr lang="de-DE" sz="1200" b="1"/>
                <a:t>B</a:t>
              </a:r>
              <a:r>
                <a:rPr lang="de-DE" sz="1200"/>
                <a:t>: -1.5V</a:t>
              </a:r>
              <a:endParaRPr lang="en-US" sz="1200"/>
            </a:p>
          </p:txBody>
        </p:sp>
        <p:sp>
          <p:nvSpPr>
            <p:cNvPr id="41" name="Text Box 24"/>
            <p:cNvSpPr txBox="1">
              <a:spLocks noChangeArrowheads="1"/>
            </p:cNvSpPr>
            <p:nvPr/>
          </p:nvSpPr>
          <p:spPr bwMode="auto">
            <a:xfrm>
              <a:off x="3942782" y="2757488"/>
              <a:ext cx="649288" cy="54927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45720" rIns="0">
              <a:spAutoFit/>
            </a:bodyPr>
            <a:lstStyle/>
            <a:p>
              <a:pPr defTabSz="757238" eaLnBrk="0" hangingPunct="0">
                <a:spcBef>
                  <a:spcPct val="50000"/>
                </a:spcBef>
              </a:pPr>
              <a:r>
                <a:rPr lang="de-DE" sz="1200" b="1"/>
                <a:t>C</a:t>
              </a:r>
              <a:r>
                <a:rPr lang="de-DE" sz="1200"/>
                <a:t>:  -4  V</a:t>
              </a:r>
            </a:p>
            <a:p>
              <a:pPr defTabSz="757238" eaLnBrk="0" hangingPunct="0">
                <a:spcBef>
                  <a:spcPct val="50000"/>
                </a:spcBef>
              </a:pPr>
              <a:r>
                <a:rPr lang="de-DE" sz="1200" b="1"/>
                <a:t>D</a:t>
              </a:r>
              <a:r>
                <a:rPr lang="de-DE" sz="1200"/>
                <a:t>: +1.5V</a:t>
              </a:r>
              <a:endParaRPr lang="en-US" sz="1200"/>
            </a:p>
          </p:txBody>
        </p:sp>
        <p:sp>
          <p:nvSpPr>
            <p:cNvPr id="42" name="Freeform 25"/>
            <p:cNvSpPr>
              <a:spLocks/>
            </p:cNvSpPr>
            <p:nvPr/>
          </p:nvSpPr>
          <p:spPr bwMode="auto">
            <a:xfrm flipV="1">
              <a:off x="1053532" y="2181226"/>
              <a:ext cx="584200" cy="974725"/>
            </a:xfrm>
            <a:custGeom>
              <a:avLst/>
              <a:gdLst>
                <a:gd name="T0" fmla="*/ 140 w 368"/>
                <a:gd name="T1" fmla="*/ 569 h 569"/>
                <a:gd name="T2" fmla="*/ 138 w 368"/>
                <a:gd name="T3" fmla="*/ 223 h 569"/>
                <a:gd name="T4" fmla="*/ 0 w 368"/>
                <a:gd name="T5" fmla="*/ 23 h 569"/>
                <a:gd name="T6" fmla="*/ 112 w 368"/>
                <a:gd name="T7" fmla="*/ 107 h 569"/>
                <a:gd name="T8" fmla="*/ 246 w 368"/>
                <a:gd name="T9" fmla="*/ 105 h 569"/>
                <a:gd name="T10" fmla="*/ 368 w 368"/>
                <a:gd name="T11" fmla="*/ 19 h 569"/>
                <a:gd name="T12" fmla="*/ 208 w 368"/>
                <a:gd name="T13" fmla="*/ 223 h 569"/>
                <a:gd name="T14" fmla="*/ 200 w 368"/>
                <a:gd name="T15" fmla="*/ 569 h 569"/>
                <a:gd name="T16" fmla="*/ 140 w 368"/>
                <a:gd name="T17" fmla="*/ 569 h 5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8"/>
                <a:gd name="T28" fmla="*/ 0 h 569"/>
                <a:gd name="T29" fmla="*/ 368 w 368"/>
                <a:gd name="T30" fmla="*/ 569 h 5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8" h="569">
                  <a:moveTo>
                    <a:pt x="140" y="569"/>
                  </a:moveTo>
                  <a:cubicBezTo>
                    <a:pt x="138" y="502"/>
                    <a:pt x="142" y="291"/>
                    <a:pt x="138" y="223"/>
                  </a:cubicBezTo>
                  <a:cubicBezTo>
                    <a:pt x="115" y="132"/>
                    <a:pt x="4" y="65"/>
                    <a:pt x="0" y="23"/>
                  </a:cubicBezTo>
                  <a:cubicBezTo>
                    <a:pt x="6" y="5"/>
                    <a:pt x="74" y="93"/>
                    <a:pt x="112" y="107"/>
                  </a:cubicBezTo>
                  <a:cubicBezTo>
                    <a:pt x="156" y="107"/>
                    <a:pt x="246" y="105"/>
                    <a:pt x="246" y="105"/>
                  </a:cubicBezTo>
                  <a:cubicBezTo>
                    <a:pt x="290" y="91"/>
                    <a:pt x="362" y="0"/>
                    <a:pt x="368" y="19"/>
                  </a:cubicBezTo>
                  <a:cubicBezTo>
                    <a:pt x="361" y="61"/>
                    <a:pt x="236" y="131"/>
                    <a:pt x="208" y="223"/>
                  </a:cubicBezTo>
                  <a:cubicBezTo>
                    <a:pt x="206" y="282"/>
                    <a:pt x="211" y="534"/>
                    <a:pt x="200" y="569"/>
                  </a:cubicBezTo>
                  <a:lnTo>
                    <a:pt x="140" y="569"/>
                  </a:ln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 w="9525" cap="flat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AutoShape 26"/>
            <p:cNvSpPr>
              <a:spLocks noChangeArrowheads="1"/>
            </p:cNvSpPr>
            <p:nvPr/>
          </p:nvSpPr>
          <p:spPr bwMode="auto">
            <a:xfrm>
              <a:off x="1134495" y="1965326"/>
              <a:ext cx="360362" cy="360362"/>
            </a:xfrm>
            <a:prstGeom prst="irregularSeal1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49" name="Picture 10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307" y="3409951"/>
            <a:ext cx="456621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75473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ID </a:t>
            </a:r>
            <a:r>
              <a:rPr lang="de-DE" dirty="0" err="1"/>
              <a:t>d</a:t>
            </a:r>
            <a:r>
              <a:rPr lang="de-DE" dirty="0" err="1" smtClean="0"/>
              <a:t>etectors</a:t>
            </a:r>
            <a:r>
              <a:rPr lang="de-DE" dirty="0" smtClean="0"/>
              <a:t>: </a:t>
            </a:r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 </a:t>
            </a:r>
            <a:r>
              <a:rPr lang="de-DE" dirty="0" err="1" smtClean="0"/>
              <a:t>rejection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interleaved</a:t>
            </a:r>
            <a:r>
              <a:rPr lang="de-DE" dirty="0" smtClean="0"/>
              <a:t> </a:t>
            </a:r>
            <a:r>
              <a:rPr lang="de-DE" dirty="0" err="1" smtClean="0"/>
              <a:t>electrodes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32040" y="957263"/>
            <a:ext cx="3960689" cy="3485369"/>
          </a:xfrm>
        </p:spPr>
        <p:txBody>
          <a:bodyPr/>
          <a:lstStyle/>
          <a:p>
            <a:r>
              <a:rPr lang="de-DE" sz="2000" dirty="0" smtClean="0"/>
              <a:t>Modify E-</a:t>
            </a:r>
            <a:r>
              <a:rPr lang="de-DE" sz="2000" dirty="0" err="1" smtClean="0"/>
              <a:t>field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biases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:</a:t>
            </a:r>
          </a:p>
          <a:p>
            <a:pPr lvl="1"/>
            <a:r>
              <a:rPr lang="de-DE" dirty="0" smtClean="0"/>
              <a:t>horizontal </a:t>
            </a:r>
            <a:r>
              <a:rPr lang="de-DE" dirty="0" err="1" smtClean="0"/>
              <a:t>near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endParaRPr lang="de-DE" dirty="0" smtClean="0"/>
          </a:p>
          <a:p>
            <a:pPr lvl="1"/>
            <a:r>
              <a:rPr lang="de-DE" dirty="0" err="1"/>
              <a:t>v</a:t>
            </a:r>
            <a:r>
              <a:rPr lang="de-DE" dirty="0" err="1" smtClean="0"/>
              <a:t>ertical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bulk</a:t>
            </a:r>
            <a:endParaRPr lang="de-DE" dirty="0" smtClean="0"/>
          </a:p>
          <a:p>
            <a:r>
              <a:rPr lang="de-DE" sz="2000" dirty="0" smtClean="0"/>
              <a:t>A </a:t>
            </a:r>
            <a:r>
              <a:rPr lang="de-DE" sz="2000" dirty="0" err="1" smtClean="0"/>
              <a:t>and</a:t>
            </a:r>
            <a:r>
              <a:rPr lang="de-DE" sz="2000" dirty="0" smtClean="0"/>
              <a:t> C </a:t>
            </a:r>
            <a:r>
              <a:rPr lang="de-DE" sz="2000" dirty="0" err="1" smtClean="0"/>
              <a:t>signals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‚</a:t>
            </a:r>
            <a:r>
              <a:rPr lang="de-DE" sz="2000" dirty="0" err="1" smtClean="0"/>
              <a:t>collection</a:t>
            </a:r>
            <a:r>
              <a:rPr lang="de-DE" sz="2000" dirty="0" smtClean="0"/>
              <a:t>‘ </a:t>
            </a:r>
            <a:r>
              <a:rPr lang="de-DE" sz="2000" dirty="0" err="1" smtClean="0"/>
              <a:t>electrodes</a:t>
            </a:r>
            <a:endParaRPr lang="de-DE" sz="2000" dirty="0" smtClean="0"/>
          </a:p>
          <a:p>
            <a:r>
              <a:rPr lang="de-DE" sz="2000" dirty="0" smtClean="0"/>
              <a:t>B </a:t>
            </a:r>
            <a:r>
              <a:rPr lang="de-DE" sz="2000" dirty="0" err="1" smtClean="0"/>
              <a:t>and</a:t>
            </a:r>
            <a:r>
              <a:rPr lang="de-DE" sz="2000" dirty="0" smtClean="0"/>
              <a:t> D </a:t>
            </a:r>
            <a:r>
              <a:rPr lang="de-DE" sz="2000" dirty="0" err="1" smtClean="0"/>
              <a:t>signals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dirty="0" err="1" smtClean="0"/>
              <a:t>veto</a:t>
            </a:r>
            <a:r>
              <a:rPr lang="de-DE" sz="2000" dirty="0" smtClean="0"/>
              <a:t> </a:t>
            </a:r>
            <a:r>
              <a:rPr lang="de-DE" sz="2000" dirty="0" err="1" smtClean="0"/>
              <a:t>against</a:t>
            </a:r>
            <a:r>
              <a:rPr lang="de-DE" sz="2000" dirty="0" smtClean="0"/>
              <a:t> </a:t>
            </a:r>
            <a:r>
              <a:rPr lang="de-DE" sz="2000" dirty="0" err="1" smtClean="0"/>
              <a:t>surface</a:t>
            </a:r>
            <a:r>
              <a:rPr lang="de-DE" sz="2000" dirty="0" smtClean="0"/>
              <a:t> </a:t>
            </a:r>
            <a:r>
              <a:rPr lang="de-DE" sz="2000" dirty="0" err="1" smtClean="0"/>
              <a:t>events</a:t>
            </a:r>
            <a:endParaRPr lang="de-DE" sz="2000" dirty="0" smtClean="0"/>
          </a:p>
          <a:p>
            <a:r>
              <a:rPr lang="de-DE" sz="2000" dirty="0" smtClean="0"/>
              <a:t>Cuts on </a:t>
            </a:r>
            <a:r>
              <a:rPr lang="de-DE" sz="2000" dirty="0" err="1" smtClean="0"/>
              <a:t>veto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guard</a:t>
            </a:r>
            <a:r>
              <a:rPr lang="de-DE" sz="2000" dirty="0" smtClean="0"/>
              <a:t> </a:t>
            </a:r>
            <a:r>
              <a:rPr lang="de-DE" sz="2000" dirty="0" err="1" smtClean="0"/>
              <a:t>electrodes</a:t>
            </a:r>
            <a:r>
              <a:rPr lang="de-DE" sz="2000" dirty="0" smtClean="0"/>
              <a:t> </a:t>
            </a:r>
            <a:r>
              <a:rPr lang="de-DE" sz="2000" dirty="0" err="1" smtClean="0"/>
              <a:t>define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fiducial</a:t>
            </a:r>
            <a:r>
              <a:rPr lang="de-DE" sz="2000" dirty="0" smtClean="0"/>
              <a:t> </a:t>
            </a:r>
            <a:r>
              <a:rPr lang="de-DE" sz="2000" dirty="0" err="1" smtClean="0"/>
              <a:t>zone</a:t>
            </a:r>
            <a:endParaRPr lang="de-DE" sz="2000" dirty="0" smtClean="0"/>
          </a:p>
        </p:txBody>
      </p:sp>
      <p:grpSp>
        <p:nvGrpSpPr>
          <p:cNvPr id="44" name="Gruppieren 43"/>
          <p:cNvGrpSpPr/>
          <p:nvPr/>
        </p:nvGrpSpPr>
        <p:grpSpPr>
          <a:xfrm>
            <a:off x="269307" y="957263"/>
            <a:ext cx="4322763" cy="2452688"/>
            <a:chOff x="269307" y="957263"/>
            <a:chExt cx="4322763" cy="2452688"/>
          </a:xfrm>
        </p:grpSpPr>
        <p:pic>
          <p:nvPicPr>
            <p:cNvPr id="31" name="Picture 1164"/>
            <p:cNvPicPr>
              <a:picLocks noChangeAspect="1" noChangeArrowheads="1"/>
            </p:cNvPicPr>
            <p:nvPr/>
          </p:nvPicPr>
          <p:blipFill>
            <a:blip r:embed="rId2" cstate="print"/>
            <a:srcRect t="8591" b="13904"/>
            <a:stretch>
              <a:fillRect/>
            </a:stretch>
          </p:blipFill>
          <p:spPr bwMode="auto">
            <a:xfrm>
              <a:off x="269307" y="957263"/>
              <a:ext cx="3960813" cy="245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33"/>
            <p:cNvSpPr txBox="1">
              <a:spLocks noChangeArrowheads="1"/>
            </p:cNvSpPr>
            <p:nvPr/>
          </p:nvSpPr>
          <p:spPr bwMode="auto">
            <a:xfrm>
              <a:off x="1567882" y="2325688"/>
              <a:ext cx="1509713" cy="346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Ins="45720">
              <a:spAutoFit/>
            </a:bodyPr>
            <a:lstStyle/>
            <a:p>
              <a:pPr defTabSz="457200"/>
              <a:r>
                <a:rPr lang="en-US" sz="1600" b="1" dirty="0">
                  <a:solidFill>
                    <a:srgbClr val="FF0000"/>
                  </a:solidFill>
                  <a:cs typeface="Arial" charset="0"/>
                </a:rPr>
                <a:t>50 % fid mass</a:t>
              </a:r>
            </a:p>
          </p:txBody>
        </p:sp>
        <p:sp>
          <p:nvSpPr>
            <p:cNvPr id="33" name="AutoShape 16"/>
            <p:cNvSpPr>
              <a:spLocks noChangeArrowheads="1"/>
            </p:cNvSpPr>
            <p:nvPr/>
          </p:nvSpPr>
          <p:spPr bwMode="auto">
            <a:xfrm>
              <a:off x="2429895" y="1173163"/>
              <a:ext cx="174625" cy="152400"/>
            </a:xfrm>
            <a:prstGeom prst="irregularSeal1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1053532" y="1149351"/>
              <a:ext cx="584200" cy="903287"/>
            </a:xfrm>
            <a:custGeom>
              <a:avLst/>
              <a:gdLst>
                <a:gd name="T0" fmla="*/ 140 w 368"/>
                <a:gd name="T1" fmla="*/ 569 h 569"/>
                <a:gd name="T2" fmla="*/ 138 w 368"/>
                <a:gd name="T3" fmla="*/ 223 h 569"/>
                <a:gd name="T4" fmla="*/ 0 w 368"/>
                <a:gd name="T5" fmla="*/ 23 h 569"/>
                <a:gd name="T6" fmla="*/ 112 w 368"/>
                <a:gd name="T7" fmla="*/ 107 h 569"/>
                <a:gd name="T8" fmla="*/ 246 w 368"/>
                <a:gd name="T9" fmla="*/ 105 h 569"/>
                <a:gd name="T10" fmla="*/ 368 w 368"/>
                <a:gd name="T11" fmla="*/ 19 h 569"/>
                <a:gd name="T12" fmla="*/ 208 w 368"/>
                <a:gd name="T13" fmla="*/ 223 h 569"/>
                <a:gd name="T14" fmla="*/ 200 w 368"/>
                <a:gd name="T15" fmla="*/ 569 h 569"/>
                <a:gd name="T16" fmla="*/ 140 w 368"/>
                <a:gd name="T17" fmla="*/ 569 h 5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8"/>
                <a:gd name="T28" fmla="*/ 0 h 569"/>
                <a:gd name="T29" fmla="*/ 368 w 368"/>
                <a:gd name="T30" fmla="*/ 569 h 5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8" h="569">
                  <a:moveTo>
                    <a:pt x="140" y="569"/>
                  </a:moveTo>
                  <a:cubicBezTo>
                    <a:pt x="138" y="502"/>
                    <a:pt x="142" y="291"/>
                    <a:pt x="138" y="223"/>
                  </a:cubicBezTo>
                  <a:cubicBezTo>
                    <a:pt x="115" y="132"/>
                    <a:pt x="4" y="65"/>
                    <a:pt x="0" y="23"/>
                  </a:cubicBezTo>
                  <a:cubicBezTo>
                    <a:pt x="6" y="5"/>
                    <a:pt x="74" y="93"/>
                    <a:pt x="112" y="107"/>
                  </a:cubicBezTo>
                  <a:cubicBezTo>
                    <a:pt x="156" y="107"/>
                    <a:pt x="246" y="105"/>
                    <a:pt x="246" y="105"/>
                  </a:cubicBezTo>
                  <a:cubicBezTo>
                    <a:pt x="290" y="91"/>
                    <a:pt x="362" y="0"/>
                    <a:pt x="368" y="19"/>
                  </a:cubicBezTo>
                  <a:cubicBezTo>
                    <a:pt x="361" y="61"/>
                    <a:pt x="236" y="131"/>
                    <a:pt x="208" y="223"/>
                  </a:cubicBezTo>
                  <a:cubicBezTo>
                    <a:pt x="206" y="282"/>
                    <a:pt x="211" y="534"/>
                    <a:pt x="200" y="569"/>
                  </a:cubicBezTo>
                  <a:lnTo>
                    <a:pt x="140" y="569"/>
                  </a:lnTo>
                  <a:close/>
                </a:path>
              </a:pathLst>
            </a:custGeom>
            <a:solidFill>
              <a:srgbClr val="FF0000">
                <a:alpha val="59999"/>
              </a:srgbClr>
            </a:soli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1639320" y="1173163"/>
              <a:ext cx="584200" cy="173038"/>
            </a:xfrm>
            <a:custGeom>
              <a:avLst/>
              <a:gdLst>
                <a:gd name="T0" fmla="*/ 137 w 368"/>
                <a:gd name="T1" fmla="*/ 150 h 160"/>
                <a:gd name="T2" fmla="*/ 95 w 368"/>
                <a:gd name="T3" fmla="*/ 136 h 160"/>
                <a:gd name="T4" fmla="*/ 0 w 368"/>
                <a:gd name="T5" fmla="*/ 4 h 160"/>
                <a:gd name="T6" fmla="*/ 79 w 368"/>
                <a:gd name="T7" fmla="*/ 88 h 160"/>
                <a:gd name="T8" fmla="*/ 109 w 368"/>
                <a:gd name="T9" fmla="*/ 116 h 160"/>
                <a:gd name="T10" fmla="*/ 230 w 368"/>
                <a:gd name="T11" fmla="*/ 116 h 160"/>
                <a:gd name="T12" fmla="*/ 266 w 368"/>
                <a:gd name="T13" fmla="*/ 86 h 160"/>
                <a:gd name="T14" fmla="*/ 368 w 368"/>
                <a:gd name="T15" fmla="*/ 0 h 160"/>
                <a:gd name="T16" fmla="*/ 257 w 368"/>
                <a:gd name="T17" fmla="*/ 128 h 160"/>
                <a:gd name="T18" fmla="*/ 211 w 368"/>
                <a:gd name="T19" fmla="*/ 150 h 160"/>
                <a:gd name="T20" fmla="*/ 137 w 368"/>
                <a:gd name="T21" fmla="*/ 150 h 1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8"/>
                <a:gd name="T34" fmla="*/ 0 h 160"/>
                <a:gd name="T35" fmla="*/ 368 w 368"/>
                <a:gd name="T36" fmla="*/ 160 h 1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8" h="160">
                  <a:moveTo>
                    <a:pt x="137" y="150"/>
                  </a:moveTo>
                  <a:cubicBezTo>
                    <a:pt x="117" y="147"/>
                    <a:pt x="118" y="160"/>
                    <a:pt x="95" y="136"/>
                  </a:cubicBezTo>
                  <a:cubicBezTo>
                    <a:pt x="72" y="112"/>
                    <a:pt x="3" y="12"/>
                    <a:pt x="0" y="4"/>
                  </a:cubicBezTo>
                  <a:cubicBezTo>
                    <a:pt x="12" y="10"/>
                    <a:pt x="61" y="69"/>
                    <a:pt x="79" y="88"/>
                  </a:cubicBezTo>
                  <a:cubicBezTo>
                    <a:pt x="104" y="118"/>
                    <a:pt x="90" y="116"/>
                    <a:pt x="109" y="116"/>
                  </a:cubicBezTo>
                  <a:cubicBezTo>
                    <a:pt x="153" y="116"/>
                    <a:pt x="230" y="116"/>
                    <a:pt x="230" y="116"/>
                  </a:cubicBezTo>
                  <a:cubicBezTo>
                    <a:pt x="266" y="88"/>
                    <a:pt x="236" y="114"/>
                    <a:pt x="266" y="86"/>
                  </a:cubicBezTo>
                  <a:cubicBezTo>
                    <a:pt x="288" y="68"/>
                    <a:pt x="353" y="11"/>
                    <a:pt x="368" y="0"/>
                  </a:cubicBezTo>
                  <a:cubicBezTo>
                    <a:pt x="367" y="18"/>
                    <a:pt x="281" y="98"/>
                    <a:pt x="257" y="128"/>
                  </a:cubicBezTo>
                  <a:cubicBezTo>
                    <a:pt x="233" y="158"/>
                    <a:pt x="231" y="145"/>
                    <a:pt x="211" y="150"/>
                  </a:cubicBezTo>
                  <a:lnTo>
                    <a:pt x="137" y="150"/>
                  </a:lnTo>
                  <a:close/>
                </a:path>
              </a:pathLst>
            </a:custGeom>
            <a:solidFill>
              <a:srgbClr val="FF0000">
                <a:alpha val="59999"/>
              </a:srgbClr>
            </a:soli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Rectangle 19"/>
            <p:cNvSpPr>
              <a:spLocks noChangeArrowheads="1"/>
            </p:cNvSpPr>
            <p:nvPr/>
          </p:nvSpPr>
          <p:spPr bwMode="auto">
            <a:xfrm>
              <a:off x="1885382" y="1173163"/>
              <a:ext cx="55563" cy="144463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486795" y="1389063"/>
              <a:ext cx="2663825" cy="1524000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" name="Freeform 21"/>
            <p:cNvSpPr>
              <a:spLocks/>
            </p:cNvSpPr>
            <p:nvPr/>
          </p:nvSpPr>
          <p:spPr bwMode="auto">
            <a:xfrm>
              <a:off x="1629795" y="1347788"/>
              <a:ext cx="608012" cy="1827213"/>
            </a:xfrm>
            <a:custGeom>
              <a:avLst/>
              <a:gdLst>
                <a:gd name="T0" fmla="*/ 157 w 383"/>
                <a:gd name="T1" fmla="*/ 0 h 1151"/>
                <a:gd name="T2" fmla="*/ 141 w 383"/>
                <a:gd name="T3" fmla="*/ 896 h 1151"/>
                <a:gd name="T4" fmla="*/ 6 w 383"/>
                <a:gd name="T5" fmla="*/ 1116 h 1151"/>
                <a:gd name="T6" fmla="*/ 145 w 383"/>
                <a:gd name="T7" fmla="*/ 1028 h 1151"/>
                <a:gd name="T8" fmla="*/ 213 w 383"/>
                <a:gd name="T9" fmla="*/ 1028 h 1151"/>
                <a:gd name="T10" fmla="*/ 374 w 383"/>
                <a:gd name="T11" fmla="*/ 1120 h 1151"/>
                <a:gd name="T12" fmla="*/ 197 w 383"/>
                <a:gd name="T13" fmla="*/ 896 h 1151"/>
                <a:gd name="T14" fmla="*/ 183 w 383"/>
                <a:gd name="T15" fmla="*/ 2 h 1151"/>
                <a:gd name="T16" fmla="*/ 157 w 383"/>
                <a:gd name="T17" fmla="*/ 0 h 11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3"/>
                <a:gd name="T28" fmla="*/ 0 h 1151"/>
                <a:gd name="T29" fmla="*/ 383 w 383"/>
                <a:gd name="T30" fmla="*/ 1151 h 11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3" h="1151">
                  <a:moveTo>
                    <a:pt x="157" y="0"/>
                  </a:moveTo>
                  <a:cubicBezTo>
                    <a:pt x="155" y="72"/>
                    <a:pt x="145" y="823"/>
                    <a:pt x="141" y="896"/>
                  </a:cubicBezTo>
                  <a:cubicBezTo>
                    <a:pt x="97" y="1074"/>
                    <a:pt x="9" y="1070"/>
                    <a:pt x="6" y="1116"/>
                  </a:cubicBezTo>
                  <a:cubicBezTo>
                    <a:pt x="0" y="1147"/>
                    <a:pt x="91" y="1046"/>
                    <a:pt x="145" y="1028"/>
                  </a:cubicBezTo>
                  <a:cubicBezTo>
                    <a:pt x="189" y="1028"/>
                    <a:pt x="223" y="1028"/>
                    <a:pt x="213" y="1028"/>
                  </a:cubicBezTo>
                  <a:cubicBezTo>
                    <a:pt x="256" y="1047"/>
                    <a:pt x="383" y="1151"/>
                    <a:pt x="374" y="1120"/>
                  </a:cubicBezTo>
                  <a:cubicBezTo>
                    <a:pt x="361" y="1086"/>
                    <a:pt x="255" y="1080"/>
                    <a:pt x="197" y="896"/>
                  </a:cubicBezTo>
                  <a:cubicBezTo>
                    <a:pt x="195" y="832"/>
                    <a:pt x="190" y="129"/>
                    <a:pt x="183" y="2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 cap="flat" cmpd="sng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AutoShape 22"/>
            <p:cNvSpPr>
              <a:spLocks noChangeArrowheads="1"/>
            </p:cNvSpPr>
            <p:nvPr/>
          </p:nvSpPr>
          <p:spPr bwMode="auto">
            <a:xfrm>
              <a:off x="1825057" y="1241426"/>
              <a:ext cx="173038" cy="152400"/>
            </a:xfrm>
            <a:prstGeom prst="irregularSeal1">
              <a:avLst/>
            </a:prstGeom>
            <a:solidFill>
              <a:schemeClr val="bg1"/>
            </a:solidFill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" name="Text Box 23"/>
            <p:cNvSpPr txBox="1">
              <a:spLocks noChangeArrowheads="1"/>
            </p:cNvSpPr>
            <p:nvPr/>
          </p:nvSpPr>
          <p:spPr bwMode="auto">
            <a:xfrm>
              <a:off x="3942782" y="957263"/>
              <a:ext cx="649288" cy="54927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45720" rIns="0">
              <a:spAutoFit/>
            </a:bodyPr>
            <a:lstStyle/>
            <a:p>
              <a:pPr defTabSz="757238" eaLnBrk="0" hangingPunct="0">
                <a:spcBef>
                  <a:spcPct val="50000"/>
                </a:spcBef>
              </a:pPr>
              <a:r>
                <a:rPr lang="de-DE" sz="1200" b="1"/>
                <a:t>A</a:t>
              </a:r>
              <a:r>
                <a:rPr lang="de-DE" sz="1200"/>
                <a:t>: +4  V</a:t>
              </a:r>
            </a:p>
            <a:p>
              <a:pPr defTabSz="757238" eaLnBrk="0" hangingPunct="0">
                <a:spcBef>
                  <a:spcPct val="50000"/>
                </a:spcBef>
              </a:pPr>
              <a:r>
                <a:rPr lang="de-DE" sz="1200" b="1"/>
                <a:t>B</a:t>
              </a:r>
              <a:r>
                <a:rPr lang="de-DE" sz="1200"/>
                <a:t>: -1.5V</a:t>
              </a:r>
              <a:endParaRPr lang="en-US" sz="1200"/>
            </a:p>
          </p:txBody>
        </p:sp>
        <p:sp>
          <p:nvSpPr>
            <p:cNvPr id="41" name="Text Box 24"/>
            <p:cNvSpPr txBox="1">
              <a:spLocks noChangeArrowheads="1"/>
            </p:cNvSpPr>
            <p:nvPr/>
          </p:nvSpPr>
          <p:spPr bwMode="auto">
            <a:xfrm>
              <a:off x="3942782" y="2757488"/>
              <a:ext cx="649288" cy="54927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45720" rIns="0">
              <a:spAutoFit/>
            </a:bodyPr>
            <a:lstStyle/>
            <a:p>
              <a:pPr defTabSz="757238" eaLnBrk="0" hangingPunct="0">
                <a:spcBef>
                  <a:spcPct val="50000"/>
                </a:spcBef>
              </a:pPr>
              <a:r>
                <a:rPr lang="de-DE" sz="1200" b="1"/>
                <a:t>C</a:t>
              </a:r>
              <a:r>
                <a:rPr lang="de-DE" sz="1200"/>
                <a:t>:  -4  V</a:t>
              </a:r>
            </a:p>
            <a:p>
              <a:pPr defTabSz="757238" eaLnBrk="0" hangingPunct="0">
                <a:spcBef>
                  <a:spcPct val="50000"/>
                </a:spcBef>
              </a:pPr>
              <a:r>
                <a:rPr lang="de-DE" sz="1200" b="1"/>
                <a:t>D</a:t>
              </a:r>
              <a:r>
                <a:rPr lang="de-DE" sz="1200"/>
                <a:t>: +1.5V</a:t>
              </a:r>
              <a:endParaRPr lang="en-US" sz="1200"/>
            </a:p>
          </p:txBody>
        </p:sp>
        <p:sp>
          <p:nvSpPr>
            <p:cNvPr id="42" name="Freeform 25"/>
            <p:cNvSpPr>
              <a:spLocks/>
            </p:cNvSpPr>
            <p:nvPr/>
          </p:nvSpPr>
          <p:spPr bwMode="auto">
            <a:xfrm flipV="1">
              <a:off x="1053532" y="2181226"/>
              <a:ext cx="584200" cy="974725"/>
            </a:xfrm>
            <a:custGeom>
              <a:avLst/>
              <a:gdLst>
                <a:gd name="T0" fmla="*/ 140 w 368"/>
                <a:gd name="T1" fmla="*/ 569 h 569"/>
                <a:gd name="T2" fmla="*/ 138 w 368"/>
                <a:gd name="T3" fmla="*/ 223 h 569"/>
                <a:gd name="T4" fmla="*/ 0 w 368"/>
                <a:gd name="T5" fmla="*/ 23 h 569"/>
                <a:gd name="T6" fmla="*/ 112 w 368"/>
                <a:gd name="T7" fmla="*/ 107 h 569"/>
                <a:gd name="T8" fmla="*/ 246 w 368"/>
                <a:gd name="T9" fmla="*/ 105 h 569"/>
                <a:gd name="T10" fmla="*/ 368 w 368"/>
                <a:gd name="T11" fmla="*/ 19 h 569"/>
                <a:gd name="T12" fmla="*/ 208 w 368"/>
                <a:gd name="T13" fmla="*/ 223 h 569"/>
                <a:gd name="T14" fmla="*/ 200 w 368"/>
                <a:gd name="T15" fmla="*/ 569 h 569"/>
                <a:gd name="T16" fmla="*/ 140 w 368"/>
                <a:gd name="T17" fmla="*/ 569 h 5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8"/>
                <a:gd name="T28" fmla="*/ 0 h 569"/>
                <a:gd name="T29" fmla="*/ 368 w 368"/>
                <a:gd name="T30" fmla="*/ 569 h 5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8" h="569">
                  <a:moveTo>
                    <a:pt x="140" y="569"/>
                  </a:moveTo>
                  <a:cubicBezTo>
                    <a:pt x="138" y="502"/>
                    <a:pt x="142" y="291"/>
                    <a:pt x="138" y="223"/>
                  </a:cubicBezTo>
                  <a:cubicBezTo>
                    <a:pt x="115" y="132"/>
                    <a:pt x="4" y="65"/>
                    <a:pt x="0" y="23"/>
                  </a:cubicBezTo>
                  <a:cubicBezTo>
                    <a:pt x="6" y="5"/>
                    <a:pt x="74" y="93"/>
                    <a:pt x="112" y="107"/>
                  </a:cubicBezTo>
                  <a:cubicBezTo>
                    <a:pt x="156" y="107"/>
                    <a:pt x="246" y="105"/>
                    <a:pt x="246" y="105"/>
                  </a:cubicBezTo>
                  <a:cubicBezTo>
                    <a:pt x="290" y="91"/>
                    <a:pt x="362" y="0"/>
                    <a:pt x="368" y="19"/>
                  </a:cubicBezTo>
                  <a:cubicBezTo>
                    <a:pt x="361" y="61"/>
                    <a:pt x="236" y="131"/>
                    <a:pt x="208" y="223"/>
                  </a:cubicBezTo>
                  <a:cubicBezTo>
                    <a:pt x="206" y="282"/>
                    <a:pt x="211" y="534"/>
                    <a:pt x="200" y="569"/>
                  </a:cubicBezTo>
                  <a:lnTo>
                    <a:pt x="140" y="569"/>
                  </a:ln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 w="9525" cap="flat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AutoShape 26"/>
            <p:cNvSpPr>
              <a:spLocks noChangeArrowheads="1"/>
            </p:cNvSpPr>
            <p:nvPr/>
          </p:nvSpPr>
          <p:spPr bwMode="auto">
            <a:xfrm>
              <a:off x="1134495" y="1965326"/>
              <a:ext cx="360362" cy="360362"/>
            </a:xfrm>
            <a:prstGeom prst="irregularSeal1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49" name="Picture 10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307" y="3409951"/>
            <a:ext cx="456621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6" descr="qplot_gamma_fu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994392" y="957263"/>
            <a:ext cx="5970096" cy="41509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1" name="Rechteck 50"/>
          <p:cNvSpPr/>
          <p:nvPr/>
        </p:nvSpPr>
        <p:spPr>
          <a:xfrm rot="21323241">
            <a:off x="259025" y="1034885"/>
            <a:ext cx="2808312" cy="3881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baseline="30000" dirty="0"/>
              <a:t>133</a:t>
            </a:r>
            <a:r>
              <a:rPr lang="en-US" dirty="0"/>
              <a:t>Ba calibration data:</a:t>
            </a:r>
          </a:p>
          <a:p>
            <a:pPr eaLnBrk="1" hangingPunct="1"/>
            <a:r>
              <a:rPr lang="en-US" dirty="0" err="1"/>
              <a:t>fiducial</a:t>
            </a:r>
            <a:r>
              <a:rPr lang="en-US" dirty="0"/>
              <a:t> only </a:t>
            </a:r>
            <a:r>
              <a:rPr lang="en-US" dirty="0" err="1"/>
              <a:t>evts</a:t>
            </a:r>
            <a:r>
              <a:rPr lang="en-US" dirty="0"/>
              <a:t> (no signal</a:t>
            </a:r>
          </a:p>
          <a:p>
            <a:pPr eaLnBrk="1" hangingPunct="1"/>
            <a:r>
              <a:rPr lang="en-GB" dirty="0"/>
              <a:t>observed on veto electrodes)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US" dirty="0"/>
              <a:t>1.82 x 10</a:t>
            </a:r>
            <a:r>
              <a:rPr lang="en-US" baseline="30000" dirty="0"/>
              <a:t>5</a:t>
            </a:r>
            <a:r>
              <a:rPr lang="en-US" dirty="0"/>
              <a:t> events with</a:t>
            </a:r>
          </a:p>
          <a:p>
            <a:pPr eaLnBrk="1" hangingPunct="1"/>
            <a:r>
              <a:rPr lang="en-GB" dirty="0"/>
              <a:t>20 &lt; E &lt; 200 </a:t>
            </a:r>
            <a:r>
              <a:rPr lang="en-GB" dirty="0" err="1"/>
              <a:t>keV</a:t>
            </a:r>
            <a:endParaRPr lang="en-GB" dirty="0"/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6 </a:t>
            </a:r>
            <a:r>
              <a:rPr lang="en-GB" dirty="0" smtClean="0"/>
              <a:t>events (under </a:t>
            </a:r>
            <a:r>
              <a:rPr lang="en-GB" dirty="0"/>
              <a:t>invest.)</a:t>
            </a:r>
          </a:p>
          <a:p>
            <a:pPr eaLnBrk="1" hangingPunct="1"/>
            <a:r>
              <a:rPr lang="en-GB" dirty="0">
                <a:sym typeface="Wingdings" pitchFamily="2" charset="2"/>
              </a:rPr>
              <a:t/>
            </a:r>
            <a:br>
              <a:rPr lang="en-GB" dirty="0">
                <a:sym typeface="Wingdings" pitchFamily="2" charset="2"/>
              </a:rPr>
            </a:br>
            <a:r>
              <a:rPr lang="en-GB" dirty="0">
                <a:sym typeface="Wingdings" pitchFamily="2" charset="2"/>
              </a:rPr>
              <a:t> </a:t>
            </a:r>
            <a:r>
              <a:rPr lang="en-GB" dirty="0"/>
              <a:t>rejection factor of</a:t>
            </a:r>
          </a:p>
          <a:p>
            <a:pPr eaLnBrk="1" hangingPunct="1"/>
            <a:r>
              <a:rPr lang="en-GB" dirty="0"/>
              <a:t>     </a:t>
            </a:r>
            <a:r>
              <a:rPr lang="en-GB" sz="2000" dirty="0">
                <a:solidFill>
                  <a:srgbClr val="FF0000"/>
                </a:solidFill>
              </a:rPr>
              <a:t>3 x 10</a:t>
            </a:r>
            <a:r>
              <a:rPr lang="en-GB" sz="2000" baseline="30000" dirty="0">
                <a:solidFill>
                  <a:srgbClr val="FF0000"/>
                </a:solidFill>
              </a:rPr>
              <a:t>-5</a:t>
            </a:r>
            <a:r>
              <a:rPr lang="en-GB" sz="2000" dirty="0">
                <a:solidFill>
                  <a:srgbClr val="FF0000"/>
                </a:solidFill>
              </a:rPr>
              <a:t>   / </a:t>
            </a:r>
            <a:r>
              <a:rPr lang="en-GB" sz="2400" dirty="0">
                <a:solidFill>
                  <a:srgbClr val="FF0000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22" name="Ellipse 21"/>
          <p:cNvSpPr/>
          <p:nvPr/>
        </p:nvSpPr>
        <p:spPr>
          <a:xfrm rot="21018579">
            <a:off x="3627430" y="3577443"/>
            <a:ext cx="2232248" cy="5831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571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FID800 (Full InterDigitized) </a:t>
            </a:r>
            <a:r>
              <a:rPr lang="de-DE" dirty="0" err="1" smtClean="0"/>
              <a:t>detectors</a:t>
            </a:r>
            <a:endParaRPr lang="de-DE" dirty="0"/>
          </a:p>
        </p:txBody>
      </p:sp>
      <p:sp>
        <p:nvSpPr>
          <p:cNvPr id="3" name="Inhaltsplatzhalt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283969" y="1198562"/>
            <a:ext cx="4464744" cy="4822725"/>
          </a:xfrm>
          <a:blipFill rotWithShape="1">
            <a:blip r:embed="rId2" cstate="print"/>
            <a:stretch>
              <a:fillRect l="-4235" t="-1896"/>
            </a:stretch>
          </a:blipFill>
        </p:spPr>
        <p:txBody>
          <a:bodyPr/>
          <a:lstStyle/>
          <a:p>
            <a:pPr>
              <a:buNone/>
            </a:pPr>
            <a:r>
              <a:rPr lang="de-DE">
                <a:noFill/>
              </a:rPr>
              <a:t> 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5" name="Picture 2" descr="C:\Stefanos Travail\PHOTOS\FID 800\DSC_2239.JPG"/>
          <p:cNvPicPr>
            <a:picLocks noChangeAspect="1" noChangeArrowheads="1"/>
          </p:cNvPicPr>
          <p:nvPr/>
        </p:nvPicPr>
        <p:blipFill>
          <a:blip r:embed="rId3" cstate="print"/>
          <a:srcRect l="25263" t="2989" r="23117" b="23508"/>
          <a:stretch>
            <a:fillRect/>
          </a:stretch>
        </p:blipFill>
        <p:spPr bwMode="auto">
          <a:xfrm>
            <a:off x="179513" y="3664171"/>
            <a:ext cx="2808312" cy="2655824"/>
          </a:xfrm>
          <a:prstGeom prst="rect">
            <a:avLst/>
          </a:prstGeom>
          <a:noFill/>
        </p:spPr>
      </p:pic>
      <p:pic>
        <p:nvPicPr>
          <p:cNvPr id="8" name="Picture 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2205" t="2942" r="2594"/>
          <a:stretch>
            <a:fillRect/>
          </a:stretch>
        </p:blipFill>
        <p:spPr bwMode="auto">
          <a:xfrm>
            <a:off x="323528" y="861996"/>
            <a:ext cx="2386044" cy="2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39552" y="1864450"/>
            <a:ext cx="1680909" cy="283154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45720" tIns="18288" rIns="45720" bIns="1828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600" dirty="0" smtClean="0">
                <a:solidFill>
                  <a:srgbClr val="FF0000"/>
                </a:solidFill>
                <a:latin typeface="Verdana" pitchFamily="34" charset="0"/>
                <a:ea typeface="ＭＳ Ｐゴシック" pitchFamily="34" charset="-128"/>
              </a:rPr>
              <a:t>&gt;80% </a:t>
            </a:r>
            <a:r>
              <a:rPr lang="fr-FR" sz="1600" dirty="0" err="1" smtClean="0">
                <a:solidFill>
                  <a:srgbClr val="FF0000"/>
                </a:solidFill>
                <a:latin typeface="Verdana" pitchFamily="34" charset="0"/>
                <a:ea typeface="ＭＳ Ｐゴシック" pitchFamily="34" charset="-128"/>
              </a:rPr>
              <a:t>fid</a:t>
            </a:r>
            <a:r>
              <a:rPr lang="fr-FR" sz="1600" dirty="0" smtClean="0">
                <a:solidFill>
                  <a:srgbClr val="FF0000"/>
                </a:solidFill>
                <a:latin typeface="Verdana" pitchFamily="34" charset="0"/>
                <a:ea typeface="ＭＳ Ｐゴシック" pitchFamily="34" charset="-128"/>
              </a:rPr>
              <a:t> mass</a:t>
            </a:r>
            <a:endParaRPr lang="fr-FR" sz="1600" dirty="0">
              <a:solidFill>
                <a:srgbClr val="FF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12845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FID800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performance</a:t>
            </a:r>
            <a:endParaRPr lang="de-DE" dirty="0"/>
          </a:p>
        </p:txBody>
      </p:sp>
      <mc:AlternateContent>
        <mc:Choice xmlns:mc="http://schemas.openxmlformats.org/markup-compatibility/2006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283969" y="1198562"/>
                <a:ext cx="4464744" cy="4822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dirty="0" err="1" smtClean="0">
                    <a:solidFill>
                      <a:srgbClr val="003399"/>
                    </a:solidFill>
                  </a:rPr>
                  <a:t>Increased</a:t>
                </a:r>
                <a:r>
                  <a:rPr lang="de-DE" dirty="0" smtClean="0">
                    <a:solidFill>
                      <a:srgbClr val="003399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3399"/>
                    </a:solidFill>
                  </a:rPr>
                  <a:t>mass</a:t>
                </a:r>
                <a:r>
                  <a:rPr lang="de-DE" dirty="0" smtClean="0">
                    <a:solidFill>
                      <a:srgbClr val="003399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3399"/>
                    </a:solidFill>
                  </a:rPr>
                  <a:t>and</a:t>
                </a:r>
                <a:r>
                  <a:rPr lang="de-DE" dirty="0" smtClean="0">
                    <a:solidFill>
                      <a:srgbClr val="003399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3399"/>
                    </a:solidFill>
                  </a:rPr>
                  <a:t>sensitivity</a:t>
                </a:r>
                <a:r>
                  <a:rPr lang="de-DE" dirty="0" smtClean="0">
                    <a:solidFill>
                      <a:srgbClr val="003399"/>
                    </a:solidFill>
                  </a:rPr>
                  <a:t>:</a:t>
                </a:r>
              </a:p>
              <a:p>
                <a:r>
                  <a:rPr lang="de-DE" dirty="0" smtClean="0"/>
                  <a:t>800g </a:t>
                </a:r>
                <a:r>
                  <a:rPr lang="de-DE" dirty="0" err="1" smtClean="0"/>
                  <a:t>crystal</a:t>
                </a:r>
                <a:endParaRPr lang="de-DE" dirty="0" smtClean="0"/>
              </a:p>
              <a:p>
                <a:r>
                  <a:rPr lang="de-DE" dirty="0" smtClean="0"/>
                  <a:t>2 </a:t>
                </a:r>
                <a:r>
                  <a:rPr lang="de-DE" dirty="0" err="1" smtClean="0"/>
                  <a:t>heat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sensors</a:t>
                </a:r>
                <a:r>
                  <a:rPr lang="de-DE" dirty="0" smtClean="0"/>
                  <a:t> pro </a:t>
                </a:r>
                <a:r>
                  <a:rPr lang="de-DE" dirty="0" err="1" smtClean="0"/>
                  <a:t>detector</a:t>
                </a:r>
                <a:endParaRPr lang="de-DE" dirty="0" smtClean="0"/>
              </a:p>
              <a:p>
                <a:r>
                  <a:rPr lang="de-DE" dirty="0" err="1" smtClean="0"/>
                  <a:t>interleaved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electrodes</a:t>
                </a:r>
                <a:r>
                  <a:rPr lang="de-DE" dirty="0" smtClean="0"/>
                  <a:t> on all </a:t>
                </a:r>
                <a:r>
                  <a:rPr lang="de-DE" dirty="0" err="1" smtClean="0"/>
                  <a:t>surface</a:t>
                </a:r>
                <a:endParaRPr lang="de-DE" dirty="0" smtClean="0"/>
              </a:p>
              <a:p>
                <a:r>
                  <a:rPr lang="de-DE" dirty="0" err="1"/>
                  <a:t>f</a:t>
                </a:r>
                <a:r>
                  <a:rPr lang="de-DE" dirty="0" err="1" smtClean="0"/>
                  <a:t>iducial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volume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de-DE" dirty="0" smtClean="0"/>
                  <a:t>640g  </a:t>
                </a:r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3969" y="1198562"/>
                <a:ext cx="4464744" cy="4822725"/>
              </a:xfrm>
              <a:blipFill rotWithShape="1">
                <a:blip r:embed="rId2" cstate="print"/>
                <a:stretch>
                  <a:fillRect l="-4235" t="-18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5" name="Picture 2" descr="C:\Stefanos Travail\PHOTOS\FID 800\DSC_2239.JPG"/>
          <p:cNvPicPr>
            <a:picLocks noChangeAspect="1" noChangeArrowheads="1"/>
          </p:cNvPicPr>
          <p:nvPr/>
        </p:nvPicPr>
        <p:blipFill>
          <a:blip r:embed="rId3" cstate="print"/>
          <a:srcRect l="25263" t="2989" r="23117" b="23508"/>
          <a:stretch>
            <a:fillRect/>
          </a:stretch>
        </p:blipFill>
        <p:spPr bwMode="auto">
          <a:xfrm>
            <a:off x="179513" y="3664171"/>
            <a:ext cx="2808312" cy="2655824"/>
          </a:xfrm>
          <a:prstGeom prst="rect">
            <a:avLst/>
          </a:prstGeom>
          <a:noFill/>
        </p:spPr>
      </p:pic>
      <p:pic>
        <p:nvPicPr>
          <p:cNvPr id="8" name="Picture 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2205" t="2942" r="2594"/>
          <a:stretch>
            <a:fillRect/>
          </a:stretch>
        </p:blipFill>
        <p:spPr bwMode="auto">
          <a:xfrm>
            <a:off x="323528" y="861996"/>
            <a:ext cx="2386044" cy="2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39552" y="1864450"/>
            <a:ext cx="1680909" cy="283154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45720" tIns="18288" rIns="45720" bIns="1828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600" dirty="0" smtClean="0">
                <a:solidFill>
                  <a:srgbClr val="FF0000"/>
                </a:solidFill>
                <a:latin typeface="Verdana" pitchFamily="34" charset="0"/>
                <a:ea typeface="ＭＳ Ｐゴシック" pitchFamily="34" charset="-128"/>
              </a:rPr>
              <a:t>&gt;80% </a:t>
            </a:r>
            <a:r>
              <a:rPr lang="fr-FR" sz="1600" dirty="0" err="1" smtClean="0">
                <a:solidFill>
                  <a:srgbClr val="FF0000"/>
                </a:solidFill>
                <a:latin typeface="Verdana" pitchFamily="34" charset="0"/>
                <a:ea typeface="ＭＳ Ｐゴシック" pitchFamily="34" charset="-128"/>
              </a:rPr>
              <a:t>fid</a:t>
            </a:r>
            <a:r>
              <a:rPr lang="fr-FR" sz="1600" dirty="0" smtClean="0">
                <a:solidFill>
                  <a:srgbClr val="FF0000"/>
                </a:solidFill>
                <a:latin typeface="Verdana" pitchFamily="34" charset="0"/>
                <a:ea typeface="ＭＳ Ｐゴシック" pitchFamily="34" charset="-128"/>
              </a:rPr>
              <a:t> mass</a:t>
            </a:r>
            <a:endParaRPr lang="fr-FR" sz="1600" dirty="0">
              <a:solidFill>
                <a:srgbClr val="FF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15" name="Picture 6" descr="qplot_gamma_fu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188713" y="4154355"/>
            <a:ext cx="317976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Espace réservé du contenu 7" descr="Screen shot 2011-03-10 at 14.20.3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t="-1154" b="-160"/>
          <a:stretch>
            <a:fillRect/>
          </a:stretch>
        </p:blipFill>
        <p:spPr bwMode="auto">
          <a:xfrm>
            <a:off x="2987825" y="861996"/>
            <a:ext cx="5488030" cy="49894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796136" y="5073617"/>
            <a:ext cx="23552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/>
              <a:t>Ge-FID800 (412000 </a:t>
            </a:r>
            <a:r>
              <a:rPr lang="fr-FR" sz="1400" dirty="0">
                <a:sym typeface="Symbol" pitchFamily="18" charset="2"/>
              </a:rPr>
              <a:t></a:t>
            </a:r>
            <a:r>
              <a:rPr lang="fr-FR" sz="1400" dirty="0"/>
              <a:t>)</a:t>
            </a:r>
          </a:p>
        </p:txBody>
      </p:sp>
      <p:sp>
        <p:nvSpPr>
          <p:cNvPr id="7" name="Ellipse 6"/>
          <p:cNvSpPr/>
          <p:nvPr/>
        </p:nvSpPr>
        <p:spPr>
          <a:xfrm>
            <a:off x="3635896" y="4015354"/>
            <a:ext cx="3240360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 rot="21185047">
            <a:off x="554459" y="1068658"/>
            <a:ext cx="2448272" cy="2787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 smtClean="0"/>
              <a:t>No</a:t>
            </a:r>
            <a:r>
              <a:rPr lang="de-DE" sz="2400" dirty="0" smtClean="0"/>
              <a:t> </a:t>
            </a:r>
            <a:r>
              <a:rPr lang="de-DE" sz="2400" dirty="0" err="1" smtClean="0"/>
              <a:t>events</a:t>
            </a:r>
            <a:r>
              <a:rPr lang="de-DE" sz="2400" dirty="0" smtClean="0"/>
              <a:t> in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nuclear</a:t>
            </a:r>
            <a:r>
              <a:rPr lang="de-DE" sz="2400" dirty="0" smtClean="0"/>
              <a:t> </a:t>
            </a:r>
            <a:r>
              <a:rPr lang="de-DE" sz="2400" dirty="0" err="1" smtClean="0"/>
              <a:t>recoil</a:t>
            </a:r>
            <a:r>
              <a:rPr lang="de-DE" sz="2400" dirty="0" smtClean="0"/>
              <a:t> band!</a:t>
            </a:r>
            <a:endParaRPr lang="de-DE" sz="2400" dirty="0"/>
          </a:p>
        </p:txBody>
      </p:sp>
      <p:sp>
        <p:nvSpPr>
          <p:cNvPr id="17" name="Ellipse 16"/>
          <p:cNvSpPr/>
          <p:nvPr/>
        </p:nvSpPr>
        <p:spPr>
          <a:xfrm>
            <a:off x="539552" y="5474308"/>
            <a:ext cx="1481012" cy="470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808969" y="4684108"/>
            <a:ext cx="15494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/>
              <a:t>Ge-ID (350000 </a:t>
            </a:r>
            <a:r>
              <a:rPr lang="fr-FR" sz="1400" dirty="0">
                <a:sym typeface="Symbol" pitchFamily="18" charset="2"/>
              </a:rPr>
              <a:t></a:t>
            </a:r>
            <a:r>
              <a:rPr lang="fr-FR" sz="1400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5776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_master_ppt2003_e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639</Words>
  <Application>Microsoft Macintosh PowerPoint</Application>
  <PresentationFormat>On-screen Show (4:3)</PresentationFormat>
  <Paragraphs>156</Paragraphs>
  <Slides>21</Slides>
  <Notes>1</Notes>
  <HiddenSlides>3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KIT_master_ppt2003_en</vt:lpstr>
      <vt:lpstr>Slide 1</vt:lpstr>
      <vt:lpstr>Direct detection of WIMPs  (weak interacting massive particles)</vt:lpstr>
      <vt:lpstr>EDELWEISS-II Infrastructure</vt:lpstr>
      <vt:lpstr>Background rejection with EDELWEISS-I Detectors</vt:lpstr>
      <vt:lpstr>Background rejection with EDELWEISS-I Detectors</vt:lpstr>
      <vt:lpstr>ID detectors: surface event rejection with interleaved electrodes</vt:lpstr>
      <vt:lpstr>ID detectors: surface event rejection with interleaved electrodes</vt:lpstr>
      <vt:lpstr>FID800 (Full InterDigitized) detectors</vt:lpstr>
      <vt:lpstr>FID800 detector performance</vt:lpstr>
      <vt:lpstr>Bolometer signals</vt:lpstr>
      <vt:lpstr>Trapezoidal Filter</vt:lpstr>
      <vt:lpstr>Using trapezoidal filter</vt:lpstr>
      <vt:lpstr>Accuracy of trapezoidal filter</vt:lpstr>
      <vt:lpstr>Time Domain Fitting</vt:lpstr>
      <vt:lpstr>Optimal Filtering</vt:lpstr>
      <vt:lpstr>Applying Optimal Filter</vt:lpstr>
      <vt:lpstr>Applying Optimal Filter</vt:lpstr>
      <vt:lpstr>Slide 18</vt:lpstr>
      <vt:lpstr>Slide 19</vt:lpstr>
      <vt:lpstr>Conclusions &amp; outlook</vt:lpstr>
      <vt:lpstr>Conclusions</vt:lpstr>
    </vt:vector>
  </TitlesOfParts>
  <Company>Privat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µ-induced neutrons I</dc:title>
  <dc:creator>Holger Kluck</dc:creator>
  <cp:lastModifiedBy>pi4</cp:lastModifiedBy>
  <cp:revision>499</cp:revision>
  <dcterms:created xsi:type="dcterms:W3CDTF">2011-10-07T13:21:44Z</dcterms:created>
  <dcterms:modified xsi:type="dcterms:W3CDTF">2011-10-07T13:26:17Z</dcterms:modified>
</cp:coreProperties>
</file>